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8" r:id="rId2"/>
    <p:sldId id="268" r:id="rId3"/>
    <p:sldId id="299" r:id="rId4"/>
    <p:sldId id="269" r:id="rId5"/>
    <p:sldId id="293" r:id="rId6"/>
    <p:sldId id="279" r:id="rId7"/>
    <p:sldId id="300" r:id="rId8"/>
    <p:sldId id="280" r:id="rId9"/>
    <p:sldId id="270" r:id="rId10"/>
    <p:sldId id="287" r:id="rId11"/>
    <p:sldId id="294" r:id="rId12"/>
    <p:sldId id="289" r:id="rId13"/>
    <p:sldId id="290" r:id="rId14"/>
    <p:sldId id="302" r:id="rId15"/>
    <p:sldId id="297" r:id="rId16"/>
    <p:sldId id="291" r:id="rId17"/>
    <p:sldId id="292" r:id="rId18"/>
    <p:sldId id="276" r:id="rId19"/>
    <p:sldId id="296" r:id="rId20"/>
    <p:sldId id="295" r:id="rId21"/>
    <p:sldId id="301" r:id="rId22"/>
    <p:sldId id="281" r:id="rId23"/>
    <p:sldId id="298" r:id="rId24"/>
    <p:sldId id="273" r:id="rId25"/>
  </p:sldIdLst>
  <p:sldSz cx="12192000" cy="6858000"/>
  <p:notesSz cx="6858000" cy="9144000"/>
  <p:defaultTextStyle>
    <a:defPPr>
      <a:defRPr lang="zh-CN"/>
    </a:defPPr>
    <a:lvl1pPr algn="l" rtl="0" fontAlgn="base">
      <a:spcBef>
        <a:spcPct val="0"/>
      </a:spcBef>
      <a:spcAft>
        <a:spcPct val="0"/>
      </a:spcAft>
      <a:defRPr kern="1200">
        <a:solidFill>
          <a:srgbClr val="000000"/>
        </a:solidFill>
        <a:latin typeface="Calibri" panose="020F0502020204030204" pitchFamily="34" charset="0"/>
        <a:ea typeface="+mn-ea"/>
        <a:cs typeface="Arial" panose="020B0604020202020204" pitchFamily="34" charset="0"/>
        <a:sym typeface="Calibri" panose="020F0502020204030204" pitchFamily="34" charset="0"/>
      </a:defRPr>
    </a:lvl1pPr>
    <a:lvl2pPr marL="457200" algn="l" rtl="0" fontAlgn="base">
      <a:spcBef>
        <a:spcPct val="0"/>
      </a:spcBef>
      <a:spcAft>
        <a:spcPct val="0"/>
      </a:spcAft>
      <a:defRPr kern="1200">
        <a:solidFill>
          <a:srgbClr val="000000"/>
        </a:solidFill>
        <a:latin typeface="Calibri" panose="020F0502020204030204" pitchFamily="34" charset="0"/>
        <a:ea typeface="+mn-ea"/>
        <a:cs typeface="Arial" panose="020B0604020202020204" pitchFamily="34" charset="0"/>
        <a:sym typeface="Calibri" panose="020F0502020204030204" pitchFamily="34" charset="0"/>
      </a:defRPr>
    </a:lvl2pPr>
    <a:lvl3pPr marL="914400" algn="l" rtl="0" fontAlgn="base">
      <a:spcBef>
        <a:spcPct val="0"/>
      </a:spcBef>
      <a:spcAft>
        <a:spcPct val="0"/>
      </a:spcAft>
      <a:defRPr kern="1200">
        <a:solidFill>
          <a:srgbClr val="000000"/>
        </a:solidFill>
        <a:latin typeface="Calibri" panose="020F0502020204030204" pitchFamily="34" charset="0"/>
        <a:ea typeface="+mn-ea"/>
        <a:cs typeface="Arial" panose="020B0604020202020204" pitchFamily="34" charset="0"/>
        <a:sym typeface="Calibri" panose="020F0502020204030204" pitchFamily="34" charset="0"/>
      </a:defRPr>
    </a:lvl3pPr>
    <a:lvl4pPr marL="1371600" algn="l" rtl="0" fontAlgn="base">
      <a:spcBef>
        <a:spcPct val="0"/>
      </a:spcBef>
      <a:spcAft>
        <a:spcPct val="0"/>
      </a:spcAft>
      <a:defRPr kern="1200">
        <a:solidFill>
          <a:srgbClr val="000000"/>
        </a:solidFill>
        <a:latin typeface="Calibri" panose="020F0502020204030204" pitchFamily="34" charset="0"/>
        <a:ea typeface="+mn-ea"/>
        <a:cs typeface="Arial" panose="020B0604020202020204" pitchFamily="34" charset="0"/>
        <a:sym typeface="Calibri" panose="020F0502020204030204" pitchFamily="34" charset="0"/>
      </a:defRPr>
    </a:lvl4pPr>
    <a:lvl5pPr marL="1828800" algn="l" rtl="0" fontAlgn="base">
      <a:spcBef>
        <a:spcPct val="0"/>
      </a:spcBef>
      <a:spcAft>
        <a:spcPct val="0"/>
      </a:spcAft>
      <a:defRPr kern="1200">
        <a:solidFill>
          <a:srgbClr val="000000"/>
        </a:solidFill>
        <a:latin typeface="Calibri" panose="020F0502020204030204" pitchFamily="34" charset="0"/>
        <a:ea typeface="+mn-ea"/>
        <a:cs typeface="Arial" panose="020B0604020202020204" pitchFamily="34" charset="0"/>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n-ea"/>
        <a:cs typeface="Arial" panose="020B0604020202020204" pitchFamily="34" charset="0"/>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n-ea"/>
        <a:cs typeface="Arial" panose="020B0604020202020204" pitchFamily="34" charset="0"/>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n-ea"/>
        <a:cs typeface="Arial" panose="020B0604020202020204" pitchFamily="34" charset="0"/>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n-ea"/>
        <a:cs typeface="Arial" panose="020B0604020202020204" pitchFamily="34" charset="0"/>
        <a:sym typeface="Calibri" panose="020F050202020403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6666FF"/>
    <a:srgbClr val="5F3FB9"/>
    <a:srgbClr val="580000"/>
    <a:srgbClr val="9ED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7BEF83-FA68-4204-B84A-660E8BEFCB74}" v="276" dt="2026-01-08T20:12:21.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autoAdjust="0"/>
  </p:normalViewPr>
  <p:slideViewPr>
    <p:cSldViewPr snapToGrid="0">
      <p:cViewPr varScale="1">
        <p:scale>
          <a:sx n="82" d="100"/>
          <a:sy n="82" d="100"/>
        </p:scale>
        <p:origin x="802" y="67"/>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48673" name="Header Placeholder 1">
            <a:extLst>
              <a:ext uri="{FF2B5EF4-FFF2-40B4-BE49-F238E27FC236}">
                <a16:creationId xmlns:a16="http://schemas.microsoft.com/office/drawing/2014/main" id="{160F41CB-1AAF-42C5-8F7B-CEEDC36ED1A8}"/>
              </a:ext>
            </a:extLst>
          </p:cNvPr>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en-IN" altLang="en-US"/>
          </a:p>
        </p:txBody>
      </p:sp>
      <p:sp>
        <p:nvSpPr>
          <p:cNvPr id="1048674" name="Date Placeholder 2">
            <a:extLst>
              <a:ext uri="{FF2B5EF4-FFF2-40B4-BE49-F238E27FC236}">
                <a16:creationId xmlns:a16="http://schemas.microsoft.com/office/drawing/2014/main" id="{9239E7E7-B890-41B4-A0FC-44996C597C03}"/>
              </a:ext>
            </a:extLst>
          </p:cNvPr>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endParaRPr lang="en-IN" altLang="en-US"/>
          </a:p>
        </p:txBody>
      </p:sp>
      <p:sp>
        <p:nvSpPr>
          <p:cNvPr id="1048675" name="Slide Image Placeholder 3">
            <a:extLst>
              <a:ext uri="{FF2B5EF4-FFF2-40B4-BE49-F238E27FC236}">
                <a16:creationId xmlns:a16="http://schemas.microsoft.com/office/drawing/2014/main" id="{CE3F7E9F-A779-4CD7-A107-9470B859D2D1}"/>
              </a:ext>
            </a:extLst>
          </p:cNvPr>
          <p:cNvSpPr>
            <a:spLocks noGrp="1" noRot="1" noChangeAspect="1"/>
          </p:cNvSpPr>
          <p:nvPr>
            <p:ph type="sldImg" idx="2"/>
          </p:nvPr>
        </p:nvSpPr>
        <p:spPr bwMode="auto">
          <a:xfrm>
            <a:off x="685800" y="1143000"/>
            <a:ext cx="5486400" cy="3086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8676" name="Notes Placeholder 4">
            <a:extLst>
              <a:ext uri="{FF2B5EF4-FFF2-40B4-BE49-F238E27FC236}">
                <a16:creationId xmlns:a16="http://schemas.microsoft.com/office/drawing/2014/main" id="{B316F02E-183B-4791-8A0A-269C02D9816B}"/>
              </a:ext>
            </a:extLst>
          </p:cNvPr>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sym typeface="Calibri" panose="020F0502020204030204" pitchFamily="34" charset="0"/>
              </a:rPr>
              <a:t>Edit Master text styles</a:t>
            </a:r>
          </a:p>
          <a:p>
            <a:pPr lvl="1"/>
            <a:r>
              <a:rPr lang="en-US" altLang="en-US">
                <a:sym typeface="Calibri" panose="020F0502020204030204" pitchFamily="34" charset="0"/>
              </a:rPr>
              <a:t>Second level</a:t>
            </a:r>
          </a:p>
          <a:p>
            <a:pPr lvl="2"/>
            <a:r>
              <a:rPr lang="en-US" altLang="en-US">
                <a:sym typeface="Calibri" panose="020F0502020204030204" pitchFamily="34" charset="0"/>
              </a:rPr>
              <a:t>Third level</a:t>
            </a:r>
          </a:p>
          <a:p>
            <a:pPr lvl="3"/>
            <a:r>
              <a:rPr lang="en-US" altLang="en-US">
                <a:sym typeface="Calibri" panose="020F0502020204030204" pitchFamily="34" charset="0"/>
              </a:rPr>
              <a:t>Fourth level</a:t>
            </a:r>
          </a:p>
          <a:p>
            <a:pPr lvl="4"/>
            <a:r>
              <a:rPr lang="en-US" altLang="en-US">
                <a:sym typeface="Calibri" panose="020F0502020204030204" pitchFamily="34" charset="0"/>
              </a:rPr>
              <a:t>Fifth level</a:t>
            </a:r>
          </a:p>
        </p:txBody>
      </p:sp>
      <p:sp>
        <p:nvSpPr>
          <p:cNvPr id="1048677" name="Footer Placeholder 5">
            <a:extLst>
              <a:ext uri="{FF2B5EF4-FFF2-40B4-BE49-F238E27FC236}">
                <a16:creationId xmlns:a16="http://schemas.microsoft.com/office/drawing/2014/main" id="{367C40EB-AA39-407A-8432-AC865F2EF748}"/>
              </a:ext>
            </a:extLst>
          </p:cNvPr>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en-IN" altLang="en-US"/>
          </a:p>
        </p:txBody>
      </p:sp>
      <p:sp>
        <p:nvSpPr>
          <p:cNvPr id="1048678" name="Slide Number Placeholder 6">
            <a:extLst>
              <a:ext uri="{FF2B5EF4-FFF2-40B4-BE49-F238E27FC236}">
                <a16:creationId xmlns:a16="http://schemas.microsoft.com/office/drawing/2014/main" id="{56A31E2D-3531-47F0-8D03-570E289FD10A}"/>
              </a:ext>
            </a:extLst>
          </p:cNvPr>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77314416-4755-4F8C-BF78-843903EF5A4B}" type="slidenum">
              <a:rPr lang="en-IN" altLang="en-US"/>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rgbClr val="000000"/>
        </a:solidFill>
        <a:latin typeface="Calibri" panose="020F0502020204030204" pitchFamily="34" charset="0"/>
        <a:ea typeface="+mn-ea"/>
        <a:cs typeface="+mn-cs"/>
        <a:sym typeface="Calibri" panose="020F0502020204030204" pitchFamily="34" charset="0"/>
      </a:defRPr>
    </a:lvl1pPr>
    <a:lvl2pPr marL="457200" algn="l" rtl="0" eaLnBrk="0" fontAlgn="base" hangingPunct="0">
      <a:spcBef>
        <a:spcPct val="30000"/>
      </a:spcBef>
      <a:spcAft>
        <a:spcPct val="0"/>
      </a:spcAft>
      <a:defRPr sz="1200" kern="1200">
        <a:solidFill>
          <a:srgbClr val="000000"/>
        </a:solidFill>
        <a:latin typeface="Calibri" panose="020F0502020204030204" pitchFamily="34" charset="0"/>
        <a:ea typeface="+mn-ea"/>
        <a:cs typeface="+mn-cs"/>
        <a:sym typeface="Calibri" panose="020F0502020204030204" pitchFamily="34" charset="0"/>
      </a:defRPr>
    </a:lvl2pPr>
    <a:lvl3pPr marL="914400" algn="l" rtl="0" eaLnBrk="0" fontAlgn="base" hangingPunct="0">
      <a:spcBef>
        <a:spcPct val="30000"/>
      </a:spcBef>
      <a:spcAft>
        <a:spcPct val="0"/>
      </a:spcAft>
      <a:defRPr sz="1200" kern="1200">
        <a:solidFill>
          <a:srgbClr val="000000"/>
        </a:solidFill>
        <a:latin typeface="Calibri" panose="020F0502020204030204" pitchFamily="34" charset="0"/>
        <a:ea typeface="+mn-ea"/>
        <a:cs typeface="+mn-cs"/>
        <a:sym typeface="Calibri" panose="020F0502020204030204" pitchFamily="34" charset="0"/>
      </a:defRPr>
    </a:lvl3pPr>
    <a:lvl4pPr marL="1371600" algn="l" rtl="0" eaLnBrk="0" fontAlgn="base" hangingPunct="0">
      <a:spcBef>
        <a:spcPct val="30000"/>
      </a:spcBef>
      <a:spcAft>
        <a:spcPct val="0"/>
      </a:spcAft>
      <a:defRPr sz="1200" kern="1200">
        <a:solidFill>
          <a:srgbClr val="000000"/>
        </a:solidFill>
        <a:latin typeface="Calibri" panose="020F0502020204030204" pitchFamily="34" charset="0"/>
        <a:ea typeface="+mn-ea"/>
        <a:cs typeface="+mn-cs"/>
        <a:sym typeface="Calibri" panose="020F0502020204030204" pitchFamily="34" charset="0"/>
      </a:defRPr>
    </a:lvl4pPr>
    <a:lvl5pPr marL="1828800" algn="l" rtl="0" eaLnBrk="0" fontAlgn="base" hangingPunct="0">
      <a:spcBef>
        <a:spcPct val="30000"/>
      </a:spcBef>
      <a:spcAft>
        <a:spcPct val="0"/>
      </a:spcAft>
      <a:defRPr sz="1200" kern="1200">
        <a:solidFill>
          <a:srgbClr val="000000"/>
        </a:solidFill>
        <a:latin typeface="Calibri" panose="020F0502020204030204" pitchFamily="34" charset="0"/>
        <a:ea typeface="+mn-ea"/>
        <a:cs typeface="+mn-cs"/>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D2368-1E63-4C04-8DB3-5D93333352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373A8B3-B271-401D-BE35-7874A7C608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Slide Number Placeholder 3">
            <a:extLst>
              <a:ext uri="{FF2B5EF4-FFF2-40B4-BE49-F238E27FC236}">
                <a16:creationId xmlns:a16="http://schemas.microsoft.com/office/drawing/2014/main" id="{362E3E7D-37E0-4B3A-A540-FACF181E7863}"/>
              </a:ext>
            </a:extLst>
          </p:cNvPr>
          <p:cNvSpPr>
            <a:spLocks noGrp="1"/>
          </p:cNvSpPr>
          <p:nvPr>
            <p:ph type="sldNum" sz="quarter" idx="10"/>
          </p:nvPr>
        </p:nvSpPr>
        <p:spPr/>
        <p:txBody>
          <a:bodyPr/>
          <a:lstStyle>
            <a:lvl1pPr>
              <a:defRPr/>
            </a:lvl1pPr>
          </a:lstStyle>
          <a:p>
            <a:fld id="{37FA035F-DC52-40DC-97F5-DCA3E02A2F0C}" type="slidenum">
              <a:rPr lang="en-US" altLang="en-US"/>
              <a:pPr/>
              <a:t>‹#›</a:t>
            </a:fld>
            <a:endParaRPr lang="en-US" altLang="en-US"/>
          </a:p>
        </p:txBody>
      </p:sp>
      <p:sp>
        <p:nvSpPr>
          <p:cNvPr id="5" name="Footer Placeholder 4">
            <a:extLst>
              <a:ext uri="{FF2B5EF4-FFF2-40B4-BE49-F238E27FC236}">
                <a16:creationId xmlns:a16="http://schemas.microsoft.com/office/drawing/2014/main" id="{317BBA06-5FE5-4390-A4C1-2C6F4AB9CA58}"/>
              </a:ext>
            </a:extLst>
          </p:cNvPr>
          <p:cNvSpPr>
            <a:spLocks noGrp="1"/>
          </p:cNvSpPr>
          <p:nvPr>
            <p:ph type="ftr" sz="quarter" idx="11"/>
          </p:nvPr>
        </p:nvSpPr>
        <p:spPr/>
        <p:txBody>
          <a:bodyPr/>
          <a:lstStyle>
            <a:lvl1pPr>
              <a:defRPr/>
            </a:lvl1pPr>
          </a:lstStyle>
          <a:p>
            <a:endParaRPr lang="en-US" altLang="en-US"/>
          </a:p>
        </p:txBody>
      </p:sp>
      <p:sp>
        <p:nvSpPr>
          <p:cNvPr id="6" name="Date Placeholder 5">
            <a:extLst>
              <a:ext uri="{FF2B5EF4-FFF2-40B4-BE49-F238E27FC236}">
                <a16:creationId xmlns:a16="http://schemas.microsoft.com/office/drawing/2014/main" id="{18FC3B56-CB62-42E3-9F09-E43F889DF76C}"/>
              </a:ext>
            </a:extLst>
          </p:cNvPr>
          <p:cNvSpPr>
            <a:spLocks noGrp="1"/>
          </p:cNvSpPr>
          <p:nvPr>
            <p:ph type="dt" sz="half" idx="12"/>
          </p:nvPr>
        </p:nvSpPr>
        <p:spPr/>
        <p:txBody>
          <a:bodyPr/>
          <a:lstStyle>
            <a:lvl1pPr>
              <a:defRPr/>
            </a:lvl1pPr>
          </a:lstStyle>
          <a:p>
            <a:fld id="{7ED4E299-BFDA-4882-A668-B94293253006}" type="datetimeFigureOut">
              <a:rPr lang="en-US" altLang="en-US"/>
              <a:pPr/>
              <a:t>1/9/2026</a:t>
            </a:fld>
            <a:endParaRPr lang="en-US" altLang="en-US"/>
          </a:p>
        </p:txBody>
      </p:sp>
    </p:spTree>
    <p:extLst>
      <p:ext uri="{BB962C8B-B14F-4D97-AF65-F5344CB8AC3E}">
        <p14:creationId xmlns:p14="http://schemas.microsoft.com/office/powerpoint/2010/main" val="3193087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6D4C-E993-4BDD-A56E-D35BF60C89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1DFE90-DA2A-455A-AE24-5EF32531DE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D2AA912B-F6B8-4C28-865A-CEA7D9C49424}"/>
              </a:ext>
            </a:extLst>
          </p:cNvPr>
          <p:cNvSpPr>
            <a:spLocks noGrp="1"/>
          </p:cNvSpPr>
          <p:nvPr>
            <p:ph type="sldNum" sz="quarter" idx="10"/>
          </p:nvPr>
        </p:nvSpPr>
        <p:spPr/>
        <p:txBody>
          <a:bodyPr/>
          <a:lstStyle>
            <a:lvl1pPr>
              <a:defRPr/>
            </a:lvl1pPr>
          </a:lstStyle>
          <a:p>
            <a:fld id="{5BB9DDB8-E43B-4915-B071-43FC9399A02C}" type="slidenum">
              <a:rPr lang="en-US" altLang="en-US"/>
              <a:pPr/>
              <a:t>‹#›</a:t>
            </a:fld>
            <a:endParaRPr lang="en-US" altLang="en-US"/>
          </a:p>
        </p:txBody>
      </p:sp>
      <p:sp>
        <p:nvSpPr>
          <p:cNvPr id="5" name="Footer Placeholder 4">
            <a:extLst>
              <a:ext uri="{FF2B5EF4-FFF2-40B4-BE49-F238E27FC236}">
                <a16:creationId xmlns:a16="http://schemas.microsoft.com/office/drawing/2014/main" id="{F58BD92B-8988-468F-9F0E-064A4DD410D9}"/>
              </a:ext>
            </a:extLst>
          </p:cNvPr>
          <p:cNvSpPr>
            <a:spLocks noGrp="1"/>
          </p:cNvSpPr>
          <p:nvPr>
            <p:ph type="ftr" sz="quarter" idx="11"/>
          </p:nvPr>
        </p:nvSpPr>
        <p:spPr/>
        <p:txBody>
          <a:bodyPr/>
          <a:lstStyle>
            <a:lvl1pPr>
              <a:defRPr/>
            </a:lvl1pPr>
          </a:lstStyle>
          <a:p>
            <a:endParaRPr lang="en-US" altLang="en-US"/>
          </a:p>
        </p:txBody>
      </p:sp>
      <p:sp>
        <p:nvSpPr>
          <p:cNvPr id="6" name="Date Placeholder 5">
            <a:extLst>
              <a:ext uri="{FF2B5EF4-FFF2-40B4-BE49-F238E27FC236}">
                <a16:creationId xmlns:a16="http://schemas.microsoft.com/office/drawing/2014/main" id="{31D9263A-01DE-4899-A60F-ABF2108A97C2}"/>
              </a:ext>
            </a:extLst>
          </p:cNvPr>
          <p:cNvSpPr>
            <a:spLocks noGrp="1"/>
          </p:cNvSpPr>
          <p:nvPr>
            <p:ph type="dt" sz="half" idx="12"/>
          </p:nvPr>
        </p:nvSpPr>
        <p:spPr/>
        <p:txBody>
          <a:bodyPr/>
          <a:lstStyle>
            <a:lvl1pPr>
              <a:defRPr/>
            </a:lvl1pPr>
          </a:lstStyle>
          <a:p>
            <a:fld id="{ADC5BDD6-1DAD-45F2-8FE2-E56757C46DA9}" type="datetimeFigureOut">
              <a:rPr lang="en-US" altLang="en-US"/>
              <a:pPr/>
              <a:t>1/9/2026</a:t>
            </a:fld>
            <a:endParaRPr lang="en-US" altLang="en-US"/>
          </a:p>
        </p:txBody>
      </p:sp>
    </p:spTree>
    <p:extLst>
      <p:ext uri="{BB962C8B-B14F-4D97-AF65-F5344CB8AC3E}">
        <p14:creationId xmlns:p14="http://schemas.microsoft.com/office/powerpoint/2010/main" val="109714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3200A0-5B47-44B6-BE80-084CA37876AA}"/>
              </a:ext>
            </a:extLst>
          </p:cNvPr>
          <p:cNvSpPr>
            <a:spLocks noGrp="1"/>
          </p:cNvSpPr>
          <p:nvPr>
            <p:ph type="title" orient="vert"/>
          </p:nvPr>
        </p:nvSpPr>
        <p:spPr>
          <a:xfrm>
            <a:off x="8229600" y="274638"/>
            <a:ext cx="2540000" cy="6126162"/>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7F838B-B4CE-4BE9-BA3F-DCE19DD5B385}"/>
              </a:ext>
            </a:extLst>
          </p:cNvPr>
          <p:cNvSpPr>
            <a:spLocks noGrp="1"/>
          </p:cNvSpPr>
          <p:nvPr>
            <p:ph type="body" orient="vert" idx="1"/>
          </p:nvPr>
        </p:nvSpPr>
        <p:spPr>
          <a:xfrm>
            <a:off x="609600" y="274638"/>
            <a:ext cx="7467600" cy="6126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FBF2B95B-5F0F-4E85-B217-E7751F76A965}"/>
              </a:ext>
            </a:extLst>
          </p:cNvPr>
          <p:cNvSpPr>
            <a:spLocks noGrp="1"/>
          </p:cNvSpPr>
          <p:nvPr>
            <p:ph type="sldNum" sz="quarter" idx="10"/>
          </p:nvPr>
        </p:nvSpPr>
        <p:spPr/>
        <p:txBody>
          <a:bodyPr/>
          <a:lstStyle>
            <a:lvl1pPr>
              <a:defRPr/>
            </a:lvl1pPr>
          </a:lstStyle>
          <a:p>
            <a:fld id="{72A2CAEB-EEFF-493D-96A3-513AFF560327}" type="slidenum">
              <a:rPr lang="en-US" altLang="en-US"/>
              <a:pPr/>
              <a:t>‹#›</a:t>
            </a:fld>
            <a:endParaRPr lang="en-US" altLang="en-US"/>
          </a:p>
        </p:txBody>
      </p:sp>
      <p:sp>
        <p:nvSpPr>
          <p:cNvPr id="5" name="Footer Placeholder 4">
            <a:extLst>
              <a:ext uri="{FF2B5EF4-FFF2-40B4-BE49-F238E27FC236}">
                <a16:creationId xmlns:a16="http://schemas.microsoft.com/office/drawing/2014/main" id="{4BB38C5D-291F-46FE-AD3A-7616897B4051}"/>
              </a:ext>
            </a:extLst>
          </p:cNvPr>
          <p:cNvSpPr>
            <a:spLocks noGrp="1"/>
          </p:cNvSpPr>
          <p:nvPr>
            <p:ph type="ftr" sz="quarter" idx="11"/>
          </p:nvPr>
        </p:nvSpPr>
        <p:spPr/>
        <p:txBody>
          <a:bodyPr/>
          <a:lstStyle>
            <a:lvl1pPr>
              <a:defRPr/>
            </a:lvl1pPr>
          </a:lstStyle>
          <a:p>
            <a:endParaRPr lang="en-US" altLang="en-US"/>
          </a:p>
        </p:txBody>
      </p:sp>
      <p:sp>
        <p:nvSpPr>
          <p:cNvPr id="6" name="Date Placeholder 5">
            <a:extLst>
              <a:ext uri="{FF2B5EF4-FFF2-40B4-BE49-F238E27FC236}">
                <a16:creationId xmlns:a16="http://schemas.microsoft.com/office/drawing/2014/main" id="{D4FFCFBA-2D68-4AFE-91FB-3DFC27F1401F}"/>
              </a:ext>
            </a:extLst>
          </p:cNvPr>
          <p:cNvSpPr>
            <a:spLocks noGrp="1"/>
          </p:cNvSpPr>
          <p:nvPr>
            <p:ph type="dt" sz="half" idx="12"/>
          </p:nvPr>
        </p:nvSpPr>
        <p:spPr/>
        <p:txBody>
          <a:bodyPr/>
          <a:lstStyle>
            <a:lvl1pPr>
              <a:defRPr/>
            </a:lvl1pPr>
          </a:lstStyle>
          <a:p>
            <a:fld id="{0CE9779A-686D-468D-B4F1-61514871BC86}" type="datetimeFigureOut">
              <a:rPr lang="en-US" altLang="en-US"/>
              <a:pPr/>
              <a:t>1/9/2026</a:t>
            </a:fld>
            <a:endParaRPr lang="en-US" altLang="en-US"/>
          </a:p>
        </p:txBody>
      </p:sp>
    </p:spTree>
    <p:extLst>
      <p:ext uri="{BB962C8B-B14F-4D97-AF65-F5344CB8AC3E}">
        <p14:creationId xmlns:p14="http://schemas.microsoft.com/office/powerpoint/2010/main" val="3020058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EBB77-5288-4118-94B5-9E112A9C24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477C8D-AAC3-4DE4-B39A-7BD6ECB95D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FDB020F5-6905-4555-915A-164E8D3CD055}"/>
              </a:ext>
            </a:extLst>
          </p:cNvPr>
          <p:cNvSpPr>
            <a:spLocks noGrp="1"/>
          </p:cNvSpPr>
          <p:nvPr>
            <p:ph type="sldNum" sz="quarter" idx="10"/>
          </p:nvPr>
        </p:nvSpPr>
        <p:spPr/>
        <p:txBody>
          <a:bodyPr/>
          <a:lstStyle>
            <a:lvl1pPr>
              <a:defRPr/>
            </a:lvl1pPr>
          </a:lstStyle>
          <a:p>
            <a:fld id="{28898E25-FCBC-4ACA-B737-97F7802B937B}" type="slidenum">
              <a:rPr lang="en-US" altLang="en-US"/>
              <a:pPr/>
              <a:t>‹#›</a:t>
            </a:fld>
            <a:endParaRPr lang="en-US" altLang="en-US"/>
          </a:p>
        </p:txBody>
      </p:sp>
      <p:sp>
        <p:nvSpPr>
          <p:cNvPr id="5" name="Footer Placeholder 4">
            <a:extLst>
              <a:ext uri="{FF2B5EF4-FFF2-40B4-BE49-F238E27FC236}">
                <a16:creationId xmlns:a16="http://schemas.microsoft.com/office/drawing/2014/main" id="{E24BA592-B47D-4668-95CA-FB5FEEAC4F21}"/>
              </a:ext>
            </a:extLst>
          </p:cNvPr>
          <p:cNvSpPr>
            <a:spLocks noGrp="1"/>
          </p:cNvSpPr>
          <p:nvPr>
            <p:ph type="ftr" sz="quarter" idx="11"/>
          </p:nvPr>
        </p:nvSpPr>
        <p:spPr/>
        <p:txBody>
          <a:bodyPr/>
          <a:lstStyle>
            <a:lvl1pPr>
              <a:defRPr/>
            </a:lvl1pPr>
          </a:lstStyle>
          <a:p>
            <a:endParaRPr lang="en-US" altLang="en-US"/>
          </a:p>
        </p:txBody>
      </p:sp>
      <p:sp>
        <p:nvSpPr>
          <p:cNvPr id="6" name="Date Placeholder 5">
            <a:extLst>
              <a:ext uri="{FF2B5EF4-FFF2-40B4-BE49-F238E27FC236}">
                <a16:creationId xmlns:a16="http://schemas.microsoft.com/office/drawing/2014/main" id="{C75B4A91-D99F-446C-921C-DED80C9AA041}"/>
              </a:ext>
            </a:extLst>
          </p:cNvPr>
          <p:cNvSpPr>
            <a:spLocks noGrp="1"/>
          </p:cNvSpPr>
          <p:nvPr>
            <p:ph type="dt" sz="half" idx="12"/>
          </p:nvPr>
        </p:nvSpPr>
        <p:spPr/>
        <p:txBody>
          <a:bodyPr/>
          <a:lstStyle>
            <a:lvl1pPr>
              <a:defRPr/>
            </a:lvl1pPr>
          </a:lstStyle>
          <a:p>
            <a:fld id="{2C1BC0F8-5162-414F-960E-55369E3D4599}" type="datetimeFigureOut">
              <a:rPr lang="en-US" altLang="en-US"/>
              <a:pPr/>
              <a:t>1/9/2026</a:t>
            </a:fld>
            <a:endParaRPr lang="en-US" altLang="en-US"/>
          </a:p>
        </p:txBody>
      </p:sp>
    </p:spTree>
    <p:extLst>
      <p:ext uri="{BB962C8B-B14F-4D97-AF65-F5344CB8AC3E}">
        <p14:creationId xmlns:p14="http://schemas.microsoft.com/office/powerpoint/2010/main" val="2396355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B2DC4-B92B-4FA2-A247-D5089B6633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B1BDE0-608F-42BB-915C-DCD6E44B4961}"/>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a:extLst>
              <a:ext uri="{FF2B5EF4-FFF2-40B4-BE49-F238E27FC236}">
                <a16:creationId xmlns:a16="http://schemas.microsoft.com/office/drawing/2014/main" id="{413CBDA5-0127-4874-9574-8D74F04ED953}"/>
              </a:ext>
            </a:extLst>
          </p:cNvPr>
          <p:cNvSpPr>
            <a:spLocks noGrp="1"/>
          </p:cNvSpPr>
          <p:nvPr>
            <p:ph type="sldNum" sz="quarter" idx="10"/>
          </p:nvPr>
        </p:nvSpPr>
        <p:spPr/>
        <p:txBody>
          <a:bodyPr/>
          <a:lstStyle>
            <a:lvl1pPr>
              <a:defRPr/>
            </a:lvl1pPr>
          </a:lstStyle>
          <a:p>
            <a:fld id="{3467D741-B51E-49E9-8EAE-C885BD95443A}" type="slidenum">
              <a:rPr lang="en-US" altLang="en-US"/>
              <a:pPr/>
              <a:t>‹#›</a:t>
            </a:fld>
            <a:endParaRPr lang="en-US" altLang="en-US"/>
          </a:p>
        </p:txBody>
      </p:sp>
      <p:sp>
        <p:nvSpPr>
          <p:cNvPr id="5" name="Footer Placeholder 4">
            <a:extLst>
              <a:ext uri="{FF2B5EF4-FFF2-40B4-BE49-F238E27FC236}">
                <a16:creationId xmlns:a16="http://schemas.microsoft.com/office/drawing/2014/main" id="{6FAC9FF3-081E-4D72-BC29-E9F629C4BB82}"/>
              </a:ext>
            </a:extLst>
          </p:cNvPr>
          <p:cNvSpPr>
            <a:spLocks noGrp="1"/>
          </p:cNvSpPr>
          <p:nvPr>
            <p:ph type="ftr" sz="quarter" idx="11"/>
          </p:nvPr>
        </p:nvSpPr>
        <p:spPr/>
        <p:txBody>
          <a:bodyPr/>
          <a:lstStyle>
            <a:lvl1pPr>
              <a:defRPr/>
            </a:lvl1pPr>
          </a:lstStyle>
          <a:p>
            <a:endParaRPr lang="en-US" altLang="en-US"/>
          </a:p>
        </p:txBody>
      </p:sp>
      <p:sp>
        <p:nvSpPr>
          <p:cNvPr id="6" name="Date Placeholder 5">
            <a:extLst>
              <a:ext uri="{FF2B5EF4-FFF2-40B4-BE49-F238E27FC236}">
                <a16:creationId xmlns:a16="http://schemas.microsoft.com/office/drawing/2014/main" id="{0A1CD75D-7109-44ED-9C39-F6DD37A8E4FB}"/>
              </a:ext>
            </a:extLst>
          </p:cNvPr>
          <p:cNvSpPr>
            <a:spLocks noGrp="1"/>
          </p:cNvSpPr>
          <p:nvPr>
            <p:ph type="dt" sz="half" idx="12"/>
          </p:nvPr>
        </p:nvSpPr>
        <p:spPr/>
        <p:txBody>
          <a:bodyPr/>
          <a:lstStyle>
            <a:lvl1pPr>
              <a:defRPr/>
            </a:lvl1pPr>
          </a:lstStyle>
          <a:p>
            <a:fld id="{F152EFD9-6BC8-413A-8CC5-B62278A2E35A}" type="datetimeFigureOut">
              <a:rPr lang="en-US" altLang="en-US"/>
              <a:pPr/>
              <a:t>1/9/2026</a:t>
            </a:fld>
            <a:endParaRPr lang="en-US" altLang="en-US"/>
          </a:p>
        </p:txBody>
      </p:sp>
    </p:spTree>
    <p:extLst>
      <p:ext uri="{BB962C8B-B14F-4D97-AF65-F5344CB8AC3E}">
        <p14:creationId xmlns:p14="http://schemas.microsoft.com/office/powerpoint/2010/main" val="19867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526A-9C1A-4740-B22D-C48266DA96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5E7796-BC2A-4703-93EF-8C619259FED1}"/>
              </a:ext>
            </a:extLst>
          </p:cNvPr>
          <p:cNvSpPr>
            <a:spLocks noGrp="1"/>
          </p:cNvSpPr>
          <p:nvPr>
            <p:ph sz="half" idx="1"/>
          </p:nvPr>
        </p:nvSpPr>
        <p:spPr>
          <a:xfrm>
            <a:off x="609600" y="1600200"/>
            <a:ext cx="5003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86E468C-AE29-4144-9ED4-91A854407B6D}"/>
              </a:ext>
            </a:extLst>
          </p:cNvPr>
          <p:cNvSpPr>
            <a:spLocks noGrp="1"/>
          </p:cNvSpPr>
          <p:nvPr>
            <p:ph sz="half" idx="2"/>
          </p:nvPr>
        </p:nvSpPr>
        <p:spPr>
          <a:xfrm>
            <a:off x="5765800" y="1600200"/>
            <a:ext cx="5003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Slide Number Placeholder 4">
            <a:extLst>
              <a:ext uri="{FF2B5EF4-FFF2-40B4-BE49-F238E27FC236}">
                <a16:creationId xmlns:a16="http://schemas.microsoft.com/office/drawing/2014/main" id="{5FE4C951-DF54-4D9A-B0C9-91DD2D98E4F9}"/>
              </a:ext>
            </a:extLst>
          </p:cNvPr>
          <p:cNvSpPr>
            <a:spLocks noGrp="1"/>
          </p:cNvSpPr>
          <p:nvPr>
            <p:ph type="sldNum" sz="quarter" idx="10"/>
          </p:nvPr>
        </p:nvSpPr>
        <p:spPr/>
        <p:txBody>
          <a:bodyPr/>
          <a:lstStyle>
            <a:lvl1pPr>
              <a:defRPr/>
            </a:lvl1pPr>
          </a:lstStyle>
          <a:p>
            <a:fld id="{60574AA6-1585-475F-9216-29F2510D9412}" type="slidenum">
              <a:rPr lang="en-US" altLang="en-US"/>
              <a:pPr/>
              <a:t>‹#›</a:t>
            </a:fld>
            <a:endParaRPr lang="en-US" altLang="en-US"/>
          </a:p>
        </p:txBody>
      </p:sp>
      <p:sp>
        <p:nvSpPr>
          <p:cNvPr id="6" name="Footer Placeholder 5">
            <a:extLst>
              <a:ext uri="{FF2B5EF4-FFF2-40B4-BE49-F238E27FC236}">
                <a16:creationId xmlns:a16="http://schemas.microsoft.com/office/drawing/2014/main" id="{840176A8-4B2C-4E4F-B637-DF8418BE8C25}"/>
              </a:ext>
            </a:extLst>
          </p:cNvPr>
          <p:cNvSpPr>
            <a:spLocks noGrp="1"/>
          </p:cNvSpPr>
          <p:nvPr>
            <p:ph type="ftr" sz="quarter" idx="11"/>
          </p:nvPr>
        </p:nvSpPr>
        <p:spPr/>
        <p:txBody>
          <a:bodyPr/>
          <a:lstStyle>
            <a:lvl1pPr>
              <a:defRPr/>
            </a:lvl1pPr>
          </a:lstStyle>
          <a:p>
            <a:endParaRPr lang="en-US" altLang="en-US"/>
          </a:p>
        </p:txBody>
      </p:sp>
      <p:sp>
        <p:nvSpPr>
          <p:cNvPr id="7" name="Date Placeholder 6">
            <a:extLst>
              <a:ext uri="{FF2B5EF4-FFF2-40B4-BE49-F238E27FC236}">
                <a16:creationId xmlns:a16="http://schemas.microsoft.com/office/drawing/2014/main" id="{8344987D-7200-4657-B11E-AD15CC109E94}"/>
              </a:ext>
            </a:extLst>
          </p:cNvPr>
          <p:cNvSpPr>
            <a:spLocks noGrp="1"/>
          </p:cNvSpPr>
          <p:nvPr>
            <p:ph type="dt" sz="half" idx="12"/>
          </p:nvPr>
        </p:nvSpPr>
        <p:spPr/>
        <p:txBody>
          <a:bodyPr/>
          <a:lstStyle>
            <a:lvl1pPr>
              <a:defRPr/>
            </a:lvl1pPr>
          </a:lstStyle>
          <a:p>
            <a:fld id="{E3BA3089-898E-4379-B026-3EAB2340431F}" type="datetimeFigureOut">
              <a:rPr lang="en-US" altLang="en-US"/>
              <a:pPr/>
              <a:t>1/9/2026</a:t>
            </a:fld>
            <a:endParaRPr lang="en-US" altLang="en-US"/>
          </a:p>
        </p:txBody>
      </p:sp>
    </p:spTree>
    <p:extLst>
      <p:ext uri="{BB962C8B-B14F-4D97-AF65-F5344CB8AC3E}">
        <p14:creationId xmlns:p14="http://schemas.microsoft.com/office/powerpoint/2010/main" val="3168233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1128-1566-46D5-87EC-BF35B23FC7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0C5153-1CC2-453E-BAFB-19062F239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A489F0-313C-47B6-A27E-69C30E399B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634D486-F535-4351-9127-6E1A205BD1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D90D19-7C08-4DC8-8A8C-B0D143B68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a:extLst>
              <a:ext uri="{FF2B5EF4-FFF2-40B4-BE49-F238E27FC236}">
                <a16:creationId xmlns:a16="http://schemas.microsoft.com/office/drawing/2014/main" id="{690BF913-F614-4D2B-ADEE-498CCEA81B77}"/>
              </a:ext>
            </a:extLst>
          </p:cNvPr>
          <p:cNvSpPr>
            <a:spLocks noGrp="1"/>
          </p:cNvSpPr>
          <p:nvPr>
            <p:ph type="sldNum" sz="quarter" idx="10"/>
          </p:nvPr>
        </p:nvSpPr>
        <p:spPr/>
        <p:txBody>
          <a:bodyPr/>
          <a:lstStyle>
            <a:lvl1pPr>
              <a:defRPr/>
            </a:lvl1pPr>
          </a:lstStyle>
          <a:p>
            <a:fld id="{D82BAAAB-49A2-4EA1-858B-BA960788E13F}" type="slidenum">
              <a:rPr lang="en-US" altLang="en-US"/>
              <a:pPr/>
              <a:t>‹#›</a:t>
            </a:fld>
            <a:endParaRPr lang="en-US" altLang="en-US"/>
          </a:p>
        </p:txBody>
      </p:sp>
      <p:sp>
        <p:nvSpPr>
          <p:cNvPr id="8" name="Footer Placeholder 7">
            <a:extLst>
              <a:ext uri="{FF2B5EF4-FFF2-40B4-BE49-F238E27FC236}">
                <a16:creationId xmlns:a16="http://schemas.microsoft.com/office/drawing/2014/main" id="{1921CFF1-6CB2-4336-A75D-183D6A045EBB}"/>
              </a:ext>
            </a:extLst>
          </p:cNvPr>
          <p:cNvSpPr>
            <a:spLocks noGrp="1"/>
          </p:cNvSpPr>
          <p:nvPr>
            <p:ph type="ftr" sz="quarter" idx="11"/>
          </p:nvPr>
        </p:nvSpPr>
        <p:spPr/>
        <p:txBody>
          <a:bodyPr/>
          <a:lstStyle>
            <a:lvl1pPr>
              <a:defRPr/>
            </a:lvl1pPr>
          </a:lstStyle>
          <a:p>
            <a:endParaRPr lang="en-US" altLang="en-US"/>
          </a:p>
        </p:txBody>
      </p:sp>
      <p:sp>
        <p:nvSpPr>
          <p:cNvPr id="9" name="Date Placeholder 8">
            <a:extLst>
              <a:ext uri="{FF2B5EF4-FFF2-40B4-BE49-F238E27FC236}">
                <a16:creationId xmlns:a16="http://schemas.microsoft.com/office/drawing/2014/main" id="{422B7602-F533-4B26-92F0-AE15471CF175}"/>
              </a:ext>
            </a:extLst>
          </p:cNvPr>
          <p:cNvSpPr>
            <a:spLocks noGrp="1"/>
          </p:cNvSpPr>
          <p:nvPr>
            <p:ph type="dt" sz="half" idx="12"/>
          </p:nvPr>
        </p:nvSpPr>
        <p:spPr/>
        <p:txBody>
          <a:bodyPr/>
          <a:lstStyle>
            <a:lvl1pPr>
              <a:defRPr/>
            </a:lvl1pPr>
          </a:lstStyle>
          <a:p>
            <a:fld id="{28B25902-2867-407C-999B-D2C5A510BE35}" type="datetimeFigureOut">
              <a:rPr lang="en-US" altLang="en-US"/>
              <a:pPr/>
              <a:t>1/9/2026</a:t>
            </a:fld>
            <a:endParaRPr lang="en-US" altLang="en-US"/>
          </a:p>
        </p:txBody>
      </p:sp>
    </p:spTree>
    <p:extLst>
      <p:ext uri="{BB962C8B-B14F-4D97-AF65-F5344CB8AC3E}">
        <p14:creationId xmlns:p14="http://schemas.microsoft.com/office/powerpoint/2010/main" val="551708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CD55-CE44-45DD-9F54-B7F1A898D56D}"/>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D62A169-04B3-4896-AC9F-05F27D482F4B}"/>
              </a:ext>
            </a:extLst>
          </p:cNvPr>
          <p:cNvSpPr>
            <a:spLocks noGrp="1"/>
          </p:cNvSpPr>
          <p:nvPr>
            <p:ph type="sldNum" sz="quarter" idx="10"/>
          </p:nvPr>
        </p:nvSpPr>
        <p:spPr/>
        <p:txBody>
          <a:bodyPr/>
          <a:lstStyle>
            <a:lvl1pPr>
              <a:defRPr/>
            </a:lvl1pPr>
          </a:lstStyle>
          <a:p>
            <a:fld id="{03D30E90-086A-4C5D-8ACC-F8A2C68B806F}" type="slidenum">
              <a:rPr lang="en-US" altLang="en-US"/>
              <a:pPr/>
              <a:t>‹#›</a:t>
            </a:fld>
            <a:endParaRPr lang="en-US" altLang="en-US"/>
          </a:p>
        </p:txBody>
      </p:sp>
      <p:sp>
        <p:nvSpPr>
          <p:cNvPr id="4" name="Footer Placeholder 3">
            <a:extLst>
              <a:ext uri="{FF2B5EF4-FFF2-40B4-BE49-F238E27FC236}">
                <a16:creationId xmlns:a16="http://schemas.microsoft.com/office/drawing/2014/main" id="{06342012-21D5-42EA-81C8-90A1D45B9B68}"/>
              </a:ext>
            </a:extLst>
          </p:cNvPr>
          <p:cNvSpPr>
            <a:spLocks noGrp="1"/>
          </p:cNvSpPr>
          <p:nvPr>
            <p:ph type="ftr" sz="quarter" idx="11"/>
          </p:nvPr>
        </p:nvSpPr>
        <p:spPr/>
        <p:txBody>
          <a:bodyPr/>
          <a:lstStyle>
            <a:lvl1pPr>
              <a:defRPr/>
            </a:lvl1pPr>
          </a:lstStyle>
          <a:p>
            <a:endParaRPr lang="en-US" altLang="en-US"/>
          </a:p>
        </p:txBody>
      </p:sp>
      <p:sp>
        <p:nvSpPr>
          <p:cNvPr id="5" name="Date Placeholder 4">
            <a:extLst>
              <a:ext uri="{FF2B5EF4-FFF2-40B4-BE49-F238E27FC236}">
                <a16:creationId xmlns:a16="http://schemas.microsoft.com/office/drawing/2014/main" id="{3CDD58AD-8C70-4FE4-8D73-B7340B53853E}"/>
              </a:ext>
            </a:extLst>
          </p:cNvPr>
          <p:cNvSpPr>
            <a:spLocks noGrp="1"/>
          </p:cNvSpPr>
          <p:nvPr>
            <p:ph type="dt" sz="half" idx="12"/>
          </p:nvPr>
        </p:nvSpPr>
        <p:spPr/>
        <p:txBody>
          <a:bodyPr/>
          <a:lstStyle>
            <a:lvl1pPr>
              <a:defRPr/>
            </a:lvl1pPr>
          </a:lstStyle>
          <a:p>
            <a:fld id="{EFAFC7A9-93E7-442A-A565-812F49A1FA5D}" type="datetimeFigureOut">
              <a:rPr lang="en-US" altLang="en-US"/>
              <a:pPr/>
              <a:t>1/9/2026</a:t>
            </a:fld>
            <a:endParaRPr lang="en-US" altLang="en-US"/>
          </a:p>
        </p:txBody>
      </p:sp>
    </p:spTree>
    <p:extLst>
      <p:ext uri="{BB962C8B-B14F-4D97-AF65-F5344CB8AC3E}">
        <p14:creationId xmlns:p14="http://schemas.microsoft.com/office/powerpoint/2010/main" val="2385148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574F4F-0E33-47C2-ACC0-42792CC6312B}"/>
              </a:ext>
            </a:extLst>
          </p:cNvPr>
          <p:cNvSpPr>
            <a:spLocks noGrp="1"/>
          </p:cNvSpPr>
          <p:nvPr>
            <p:ph type="sldNum" sz="quarter" idx="10"/>
          </p:nvPr>
        </p:nvSpPr>
        <p:spPr/>
        <p:txBody>
          <a:bodyPr/>
          <a:lstStyle>
            <a:lvl1pPr>
              <a:defRPr/>
            </a:lvl1pPr>
          </a:lstStyle>
          <a:p>
            <a:fld id="{1FBA88EF-994F-4222-95A4-936211B47AE0}" type="slidenum">
              <a:rPr lang="en-US" altLang="en-US"/>
              <a:pPr/>
              <a:t>‹#›</a:t>
            </a:fld>
            <a:endParaRPr lang="en-US" altLang="en-US"/>
          </a:p>
        </p:txBody>
      </p:sp>
      <p:sp>
        <p:nvSpPr>
          <p:cNvPr id="3" name="Footer Placeholder 2">
            <a:extLst>
              <a:ext uri="{FF2B5EF4-FFF2-40B4-BE49-F238E27FC236}">
                <a16:creationId xmlns:a16="http://schemas.microsoft.com/office/drawing/2014/main" id="{74423988-94A2-47C2-A439-C30E54AE589C}"/>
              </a:ext>
            </a:extLst>
          </p:cNvPr>
          <p:cNvSpPr>
            <a:spLocks noGrp="1"/>
          </p:cNvSpPr>
          <p:nvPr>
            <p:ph type="ftr" sz="quarter" idx="11"/>
          </p:nvPr>
        </p:nvSpPr>
        <p:spPr/>
        <p:txBody>
          <a:bodyPr/>
          <a:lstStyle>
            <a:lvl1pPr>
              <a:defRPr/>
            </a:lvl1pPr>
          </a:lstStyle>
          <a:p>
            <a:endParaRPr lang="en-US" altLang="en-US"/>
          </a:p>
        </p:txBody>
      </p:sp>
      <p:sp>
        <p:nvSpPr>
          <p:cNvPr id="4" name="Date Placeholder 3">
            <a:extLst>
              <a:ext uri="{FF2B5EF4-FFF2-40B4-BE49-F238E27FC236}">
                <a16:creationId xmlns:a16="http://schemas.microsoft.com/office/drawing/2014/main" id="{846E264B-5C32-420B-B4FF-32A393B507FF}"/>
              </a:ext>
            </a:extLst>
          </p:cNvPr>
          <p:cNvSpPr>
            <a:spLocks noGrp="1"/>
          </p:cNvSpPr>
          <p:nvPr>
            <p:ph type="dt" sz="half" idx="12"/>
          </p:nvPr>
        </p:nvSpPr>
        <p:spPr/>
        <p:txBody>
          <a:bodyPr/>
          <a:lstStyle>
            <a:lvl1pPr>
              <a:defRPr/>
            </a:lvl1pPr>
          </a:lstStyle>
          <a:p>
            <a:fld id="{CDC1DE63-CE0D-42C5-8F58-FB307C1B8D94}" type="datetimeFigureOut">
              <a:rPr lang="en-US" altLang="en-US"/>
              <a:pPr/>
              <a:t>1/9/2026</a:t>
            </a:fld>
            <a:endParaRPr lang="en-US" altLang="en-US"/>
          </a:p>
        </p:txBody>
      </p:sp>
    </p:spTree>
    <p:extLst>
      <p:ext uri="{BB962C8B-B14F-4D97-AF65-F5344CB8AC3E}">
        <p14:creationId xmlns:p14="http://schemas.microsoft.com/office/powerpoint/2010/main" val="286301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3B48-2AE5-4CD1-92DC-11C1A7AAB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5AA127-B3EF-4656-80C3-207B5184D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C4EBBB-DC7C-425F-A5A4-5EBFDBED33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581080B8-3420-431A-A564-82FE9B732D2F}"/>
              </a:ext>
            </a:extLst>
          </p:cNvPr>
          <p:cNvSpPr>
            <a:spLocks noGrp="1"/>
          </p:cNvSpPr>
          <p:nvPr>
            <p:ph type="sldNum" sz="quarter" idx="10"/>
          </p:nvPr>
        </p:nvSpPr>
        <p:spPr/>
        <p:txBody>
          <a:bodyPr/>
          <a:lstStyle>
            <a:lvl1pPr>
              <a:defRPr/>
            </a:lvl1pPr>
          </a:lstStyle>
          <a:p>
            <a:fld id="{D90A6FA0-79AC-48DA-8EC9-A07A1CFB288B}" type="slidenum">
              <a:rPr lang="en-US" altLang="en-US"/>
              <a:pPr/>
              <a:t>‹#›</a:t>
            </a:fld>
            <a:endParaRPr lang="en-US" altLang="en-US"/>
          </a:p>
        </p:txBody>
      </p:sp>
      <p:sp>
        <p:nvSpPr>
          <p:cNvPr id="6" name="Footer Placeholder 5">
            <a:extLst>
              <a:ext uri="{FF2B5EF4-FFF2-40B4-BE49-F238E27FC236}">
                <a16:creationId xmlns:a16="http://schemas.microsoft.com/office/drawing/2014/main" id="{ADF727A5-1934-495D-A104-B7AC141CA360}"/>
              </a:ext>
            </a:extLst>
          </p:cNvPr>
          <p:cNvSpPr>
            <a:spLocks noGrp="1"/>
          </p:cNvSpPr>
          <p:nvPr>
            <p:ph type="ftr" sz="quarter" idx="11"/>
          </p:nvPr>
        </p:nvSpPr>
        <p:spPr/>
        <p:txBody>
          <a:bodyPr/>
          <a:lstStyle>
            <a:lvl1pPr>
              <a:defRPr/>
            </a:lvl1pPr>
          </a:lstStyle>
          <a:p>
            <a:endParaRPr lang="en-US" altLang="en-US"/>
          </a:p>
        </p:txBody>
      </p:sp>
      <p:sp>
        <p:nvSpPr>
          <p:cNvPr id="7" name="Date Placeholder 6">
            <a:extLst>
              <a:ext uri="{FF2B5EF4-FFF2-40B4-BE49-F238E27FC236}">
                <a16:creationId xmlns:a16="http://schemas.microsoft.com/office/drawing/2014/main" id="{71CFB291-99BF-4437-A2D0-18EDC0882F57}"/>
              </a:ext>
            </a:extLst>
          </p:cNvPr>
          <p:cNvSpPr>
            <a:spLocks noGrp="1"/>
          </p:cNvSpPr>
          <p:nvPr>
            <p:ph type="dt" sz="half" idx="12"/>
          </p:nvPr>
        </p:nvSpPr>
        <p:spPr/>
        <p:txBody>
          <a:bodyPr/>
          <a:lstStyle>
            <a:lvl1pPr>
              <a:defRPr/>
            </a:lvl1pPr>
          </a:lstStyle>
          <a:p>
            <a:fld id="{58341528-C933-4914-98B6-EDAEFDA57FF3}" type="datetimeFigureOut">
              <a:rPr lang="en-US" altLang="en-US"/>
              <a:pPr/>
              <a:t>1/9/2026</a:t>
            </a:fld>
            <a:endParaRPr lang="en-US" altLang="en-US"/>
          </a:p>
        </p:txBody>
      </p:sp>
    </p:spTree>
    <p:extLst>
      <p:ext uri="{BB962C8B-B14F-4D97-AF65-F5344CB8AC3E}">
        <p14:creationId xmlns:p14="http://schemas.microsoft.com/office/powerpoint/2010/main" val="191564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4A41-8D25-4093-872D-968B25F65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06E375-2E1A-4821-82DE-5FBE8E786A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EB0F50-EFC2-4C42-B8C0-BB8AA40EA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EFE7C7AA-DBB6-4B0A-9EA6-5CDAAFD5E85B}"/>
              </a:ext>
            </a:extLst>
          </p:cNvPr>
          <p:cNvSpPr>
            <a:spLocks noGrp="1"/>
          </p:cNvSpPr>
          <p:nvPr>
            <p:ph type="sldNum" sz="quarter" idx="10"/>
          </p:nvPr>
        </p:nvSpPr>
        <p:spPr/>
        <p:txBody>
          <a:bodyPr/>
          <a:lstStyle>
            <a:lvl1pPr>
              <a:defRPr/>
            </a:lvl1pPr>
          </a:lstStyle>
          <a:p>
            <a:fld id="{608296F1-0E58-4114-9E02-A756C5A689ED}" type="slidenum">
              <a:rPr lang="en-US" altLang="en-US"/>
              <a:pPr/>
              <a:t>‹#›</a:t>
            </a:fld>
            <a:endParaRPr lang="en-US" altLang="en-US"/>
          </a:p>
        </p:txBody>
      </p:sp>
      <p:sp>
        <p:nvSpPr>
          <p:cNvPr id="6" name="Footer Placeholder 5">
            <a:extLst>
              <a:ext uri="{FF2B5EF4-FFF2-40B4-BE49-F238E27FC236}">
                <a16:creationId xmlns:a16="http://schemas.microsoft.com/office/drawing/2014/main" id="{9288807D-2996-4C70-8489-CF28A29B2FDE}"/>
              </a:ext>
            </a:extLst>
          </p:cNvPr>
          <p:cNvSpPr>
            <a:spLocks noGrp="1"/>
          </p:cNvSpPr>
          <p:nvPr>
            <p:ph type="ftr" sz="quarter" idx="11"/>
          </p:nvPr>
        </p:nvSpPr>
        <p:spPr/>
        <p:txBody>
          <a:bodyPr/>
          <a:lstStyle>
            <a:lvl1pPr>
              <a:defRPr/>
            </a:lvl1pPr>
          </a:lstStyle>
          <a:p>
            <a:endParaRPr lang="en-US" altLang="en-US"/>
          </a:p>
        </p:txBody>
      </p:sp>
      <p:sp>
        <p:nvSpPr>
          <p:cNvPr id="7" name="Date Placeholder 6">
            <a:extLst>
              <a:ext uri="{FF2B5EF4-FFF2-40B4-BE49-F238E27FC236}">
                <a16:creationId xmlns:a16="http://schemas.microsoft.com/office/drawing/2014/main" id="{9DECD590-6F30-4C46-A164-3C34D1896EFC}"/>
              </a:ext>
            </a:extLst>
          </p:cNvPr>
          <p:cNvSpPr>
            <a:spLocks noGrp="1"/>
          </p:cNvSpPr>
          <p:nvPr>
            <p:ph type="dt" sz="half" idx="12"/>
          </p:nvPr>
        </p:nvSpPr>
        <p:spPr/>
        <p:txBody>
          <a:bodyPr/>
          <a:lstStyle>
            <a:lvl1pPr>
              <a:defRPr/>
            </a:lvl1pPr>
          </a:lstStyle>
          <a:p>
            <a:fld id="{46937C31-25EA-4B58-BFE5-B780AF029B9A}" type="datetimeFigureOut">
              <a:rPr lang="en-US" altLang="en-US"/>
              <a:pPr/>
              <a:t>1/9/2026</a:t>
            </a:fld>
            <a:endParaRPr lang="en-US" altLang="en-US"/>
          </a:p>
        </p:txBody>
      </p:sp>
    </p:spTree>
    <p:extLst>
      <p:ext uri="{BB962C8B-B14F-4D97-AF65-F5344CB8AC3E}">
        <p14:creationId xmlns:p14="http://schemas.microsoft.com/office/powerpoint/2010/main" val="140637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Title Placeholder 1">
            <a:extLst>
              <a:ext uri="{FF2B5EF4-FFF2-40B4-BE49-F238E27FC236}">
                <a16:creationId xmlns:a16="http://schemas.microsoft.com/office/drawing/2014/main" id="{FABB54D7-10CE-4289-9B63-DFCA1D7885EB}"/>
              </a:ext>
            </a:extLst>
          </p:cNvPr>
          <p:cNvSpPr>
            <a:spLocks noGrp="1" noChangeArrowheads="1"/>
          </p:cNvSpPr>
          <p:nvPr>
            <p:ph type="title"/>
          </p:nvPr>
        </p:nvSpPr>
        <p:spPr bwMode="auto">
          <a:xfrm>
            <a:off x="609600" y="274638"/>
            <a:ext cx="10160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8577" name="Text Placeholder 2">
            <a:extLst>
              <a:ext uri="{FF2B5EF4-FFF2-40B4-BE49-F238E27FC236}">
                <a16:creationId xmlns:a16="http://schemas.microsoft.com/office/drawing/2014/main" id="{49FCE9AB-7EC8-4AD8-8D7E-F837818260BC}"/>
              </a:ext>
            </a:extLst>
          </p:cNvPr>
          <p:cNvSpPr>
            <a:spLocks noGrp="1" noChangeArrowheads="1"/>
          </p:cNvSpPr>
          <p:nvPr>
            <p:ph type="body" idx="1"/>
          </p:nvPr>
        </p:nvSpPr>
        <p:spPr bwMode="auto">
          <a:xfrm>
            <a:off x="609600" y="1600200"/>
            <a:ext cx="10160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578" name="Rectangle 6">
            <a:extLst>
              <a:ext uri="{FF2B5EF4-FFF2-40B4-BE49-F238E27FC236}">
                <a16:creationId xmlns:a16="http://schemas.microsoft.com/office/drawing/2014/main" id="{04F92608-705E-4A74-8EA8-77AFCC92938E}"/>
              </a:ext>
            </a:extLst>
          </p:cNvPr>
          <p:cNvSpPr>
            <a:spLocks noChangeArrowheads="1"/>
          </p:cNvSpPr>
          <p:nvPr/>
        </p:nvSpPr>
        <p:spPr bwMode="auto">
          <a:xfrm>
            <a:off x="11277600" y="0"/>
            <a:ext cx="914400" cy="6858000"/>
          </a:xfrm>
          <a:prstGeom prst="rect">
            <a:avLst/>
          </a:prstGeom>
          <a:solidFill>
            <a:srgbClr val="4343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endParaRPr lang="en-US" altLang="en-US">
              <a:solidFill>
                <a:srgbClr val="FFFFFF"/>
              </a:solidFill>
            </a:endParaRPr>
          </a:p>
        </p:txBody>
      </p:sp>
      <p:sp>
        <p:nvSpPr>
          <p:cNvPr id="1048579" name="Rectangle 7">
            <a:extLst>
              <a:ext uri="{FF2B5EF4-FFF2-40B4-BE49-F238E27FC236}">
                <a16:creationId xmlns:a16="http://schemas.microsoft.com/office/drawing/2014/main" id="{2B2D0318-A60A-439F-BAE2-AC6F1A00BC25}"/>
              </a:ext>
            </a:extLst>
          </p:cNvPr>
          <p:cNvSpPr>
            <a:spLocks noChangeArrowheads="1"/>
          </p:cNvSpPr>
          <p:nvPr/>
        </p:nvSpPr>
        <p:spPr bwMode="auto">
          <a:xfrm>
            <a:off x="11277600" y="5486400"/>
            <a:ext cx="914400" cy="685800"/>
          </a:xfrm>
          <a:prstGeom prst="rect">
            <a:avLst/>
          </a:prstGeom>
          <a:solidFill>
            <a:srgbClr val="797B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endParaRPr lang="en-US" altLang="en-US">
              <a:solidFill>
                <a:srgbClr val="FFFFFF"/>
              </a:solidFill>
            </a:endParaRPr>
          </a:p>
        </p:txBody>
      </p:sp>
      <p:sp>
        <p:nvSpPr>
          <p:cNvPr id="1048580" name="Slide Number Placeholder 5">
            <a:extLst>
              <a:ext uri="{FF2B5EF4-FFF2-40B4-BE49-F238E27FC236}">
                <a16:creationId xmlns:a16="http://schemas.microsoft.com/office/drawing/2014/main" id="{4C95E0F0-C84D-4C70-A164-55E222F0CAD4}"/>
              </a:ext>
            </a:extLst>
          </p:cNvPr>
          <p:cNvSpPr>
            <a:spLocks noGrp="1"/>
          </p:cNvSpPr>
          <p:nvPr>
            <p:ph type="sldNum" sz="quarter" idx="4"/>
          </p:nvPr>
        </p:nvSpPr>
        <p:spPr bwMode="auto">
          <a:xfrm>
            <a:off x="11376025" y="5648325"/>
            <a:ext cx="731838" cy="396875"/>
          </a:xfrm>
          <a:prstGeom prst="bracketPair">
            <a:avLst>
              <a:gd name="adj" fmla="val 17949"/>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lvl1pPr algn="ctr">
              <a:defRPr b="1" i="1">
                <a:solidFill>
                  <a:srgbClr val="FFFFFF"/>
                </a:solidFill>
              </a:defRPr>
            </a:lvl1pPr>
          </a:lstStyle>
          <a:p>
            <a:fld id="{A2555CFA-14A4-4852-8123-4716E1A57847}" type="slidenum">
              <a:rPr lang="en-US" altLang="en-US"/>
              <a:pPr/>
              <a:t>‹#›</a:t>
            </a:fld>
            <a:endParaRPr lang="en-US" altLang="en-US"/>
          </a:p>
        </p:txBody>
      </p:sp>
      <p:sp>
        <p:nvSpPr>
          <p:cNvPr id="1048581" name="Footer Placeholder 4">
            <a:extLst>
              <a:ext uri="{FF2B5EF4-FFF2-40B4-BE49-F238E27FC236}">
                <a16:creationId xmlns:a16="http://schemas.microsoft.com/office/drawing/2014/main" id="{9D6643CE-FF19-47D4-94C0-82887A6CCFB8}"/>
              </a:ext>
            </a:extLst>
          </p:cNvPr>
          <p:cNvSpPr>
            <a:spLocks noGrp="1" noChangeArrowheads="1"/>
          </p:cNvSpPr>
          <p:nvPr>
            <p:ph type="ftr" sz="quarter" idx="3"/>
          </p:nvPr>
        </p:nvSpPr>
        <p:spPr bwMode="auto">
          <a:xfrm rot="16200000">
            <a:off x="10510837" y="3987801"/>
            <a:ext cx="23669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b="1" i="1">
                <a:solidFill>
                  <a:srgbClr val="CDD7D9"/>
                </a:solidFill>
              </a:defRPr>
            </a:lvl1pPr>
          </a:lstStyle>
          <a:p>
            <a:endParaRPr lang="en-US" altLang="en-US"/>
          </a:p>
        </p:txBody>
      </p:sp>
      <p:sp>
        <p:nvSpPr>
          <p:cNvPr id="1048582" name="Date Placeholder 3">
            <a:extLst>
              <a:ext uri="{FF2B5EF4-FFF2-40B4-BE49-F238E27FC236}">
                <a16:creationId xmlns:a16="http://schemas.microsoft.com/office/drawing/2014/main" id="{D9F0FA64-B5E1-4442-B3C1-746F83BAC764}"/>
              </a:ext>
            </a:extLst>
          </p:cNvPr>
          <p:cNvSpPr>
            <a:spLocks noGrp="1" noChangeArrowheads="1"/>
          </p:cNvSpPr>
          <p:nvPr>
            <p:ph type="dt" sz="half" idx="2"/>
          </p:nvPr>
        </p:nvSpPr>
        <p:spPr bwMode="auto">
          <a:xfrm rot="16200000">
            <a:off x="10475119" y="1585119"/>
            <a:ext cx="2438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b="1" i="1">
                <a:solidFill>
                  <a:srgbClr val="CDD7D9"/>
                </a:solidFill>
              </a:defRPr>
            </a:lvl1pPr>
          </a:lstStyle>
          <a:p>
            <a:fld id="{C440A55B-A6F2-48C7-83D2-D30EA529D280}" type="datetimeFigureOut">
              <a:rPr lang="en-US" altLang="en-US"/>
              <a:pPr/>
              <a:t>1/9/2026</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latinLnBrk="1">
        <a:spcBef>
          <a:spcPct val="0"/>
        </a:spcBef>
        <a:spcAft>
          <a:spcPct val="0"/>
        </a:spcAft>
        <a:defRPr sz="4600" kern="1200">
          <a:solidFill>
            <a:srgbClr val="434342"/>
          </a:solidFill>
          <a:latin typeface="+mj-lt"/>
          <a:ea typeface="+mj-ea"/>
          <a:cs typeface="+mj-cs"/>
        </a:defRPr>
      </a:lvl1pPr>
      <a:lvl2pPr algn="l" rtl="0" fontAlgn="base" latinLnBrk="1">
        <a:spcBef>
          <a:spcPct val="0"/>
        </a:spcBef>
        <a:spcAft>
          <a:spcPct val="0"/>
        </a:spcAft>
        <a:defRPr sz="4600">
          <a:solidFill>
            <a:srgbClr val="434342"/>
          </a:solidFill>
          <a:latin typeface="Cambria" panose="02040503050406030204" pitchFamily="18" charset="0"/>
          <a:cs typeface="Calibri Light" panose="020F0302020204030204" pitchFamily="34" charset="0"/>
        </a:defRPr>
      </a:lvl2pPr>
      <a:lvl3pPr algn="l" rtl="0" fontAlgn="base" latinLnBrk="1">
        <a:spcBef>
          <a:spcPct val="0"/>
        </a:spcBef>
        <a:spcAft>
          <a:spcPct val="0"/>
        </a:spcAft>
        <a:defRPr sz="4600">
          <a:solidFill>
            <a:srgbClr val="434342"/>
          </a:solidFill>
          <a:latin typeface="Cambria" panose="02040503050406030204" pitchFamily="18" charset="0"/>
          <a:cs typeface="Calibri Light" panose="020F0302020204030204" pitchFamily="34" charset="0"/>
        </a:defRPr>
      </a:lvl3pPr>
      <a:lvl4pPr algn="l" rtl="0" fontAlgn="base" latinLnBrk="1">
        <a:spcBef>
          <a:spcPct val="0"/>
        </a:spcBef>
        <a:spcAft>
          <a:spcPct val="0"/>
        </a:spcAft>
        <a:defRPr sz="4600">
          <a:solidFill>
            <a:srgbClr val="434342"/>
          </a:solidFill>
          <a:latin typeface="Cambria" panose="02040503050406030204" pitchFamily="18" charset="0"/>
          <a:cs typeface="Calibri Light" panose="020F0302020204030204" pitchFamily="34" charset="0"/>
        </a:defRPr>
      </a:lvl4pPr>
      <a:lvl5pPr algn="l" rtl="0" fontAlgn="base" latinLnBrk="1">
        <a:spcBef>
          <a:spcPct val="0"/>
        </a:spcBef>
        <a:spcAft>
          <a:spcPct val="0"/>
        </a:spcAft>
        <a:defRPr sz="4600">
          <a:solidFill>
            <a:srgbClr val="434342"/>
          </a:solidFill>
          <a:latin typeface="Cambria" panose="02040503050406030204" pitchFamily="18" charset="0"/>
          <a:cs typeface="Calibri Light" panose="020F0302020204030204" pitchFamily="34" charset="0"/>
        </a:defRPr>
      </a:lvl5pPr>
      <a:lvl6pPr marL="457200" algn="l" rtl="0" fontAlgn="base" latinLnBrk="1">
        <a:spcBef>
          <a:spcPct val="0"/>
        </a:spcBef>
        <a:spcAft>
          <a:spcPct val="0"/>
        </a:spcAft>
        <a:defRPr sz="4600">
          <a:solidFill>
            <a:srgbClr val="434342"/>
          </a:solidFill>
          <a:latin typeface="Cambria" panose="02040503050406030204" pitchFamily="18" charset="0"/>
          <a:cs typeface="Calibri Light" panose="020F0302020204030204" pitchFamily="34" charset="0"/>
        </a:defRPr>
      </a:lvl6pPr>
      <a:lvl7pPr marL="914400" algn="l" rtl="0" fontAlgn="base" latinLnBrk="1">
        <a:spcBef>
          <a:spcPct val="0"/>
        </a:spcBef>
        <a:spcAft>
          <a:spcPct val="0"/>
        </a:spcAft>
        <a:defRPr sz="4600">
          <a:solidFill>
            <a:srgbClr val="434342"/>
          </a:solidFill>
          <a:latin typeface="Cambria" panose="02040503050406030204" pitchFamily="18" charset="0"/>
          <a:cs typeface="Calibri Light" panose="020F0302020204030204" pitchFamily="34" charset="0"/>
        </a:defRPr>
      </a:lvl7pPr>
      <a:lvl8pPr marL="1371600" algn="l" rtl="0" fontAlgn="base" latinLnBrk="1">
        <a:spcBef>
          <a:spcPct val="0"/>
        </a:spcBef>
        <a:spcAft>
          <a:spcPct val="0"/>
        </a:spcAft>
        <a:defRPr sz="4600">
          <a:solidFill>
            <a:srgbClr val="434342"/>
          </a:solidFill>
          <a:latin typeface="Cambria" panose="02040503050406030204" pitchFamily="18" charset="0"/>
          <a:cs typeface="Calibri Light" panose="020F0302020204030204" pitchFamily="34" charset="0"/>
        </a:defRPr>
      </a:lvl8pPr>
      <a:lvl9pPr marL="1828800" algn="l" rtl="0" fontAlgn="base" latinLnBrk="1">
        <a:spcBef>
          <a:spcPct val="0"/>
        </a:spcBef>
        <a:spcAft>
          <a:spcPct val="0"/>
        </a:spcAft>
        <a:defRPr sz="4600">
          <a:solidFill>
            <a:srgbClr val="434342"/>
          </a:solidFill>
          <a:latin typeface="Cambria" panose="02040503050406030204" pitchFamily="18" charset="0"/>
          <a:cs typeface="Calibri Light" panose="020F0302020204030204" pitchFamily="34" charset="0"/>
        </a:defRPr>
      </a:lvl9pPr>
    </p:titleStyle>
    <p:bodyStyle>
      <a:lvl1pPr marL="342900" indent="-228600" algn="l" rtl="0" fontAlgn="base" latinLnBrk="1">
        <a:spcBef>
          <a:spcPct val="20000"/>
        </a:spcBef>
        <a:spcAft>
          <a:spcPct val="0"/>
        </a:spcAft>
        <a:buClr>
          <a:srgbClr val="797B7E"/>
        </a:buClr>
        <a:buFont typeface="Arial" panose="020B0604020202020204" pitchFamily="34" charset="0"/>
        <a:buChar char="•"/>
        <a:defRPr sz="2200" kern="1200">
          <a:solidFill>
            <a:srgbClr val="000000"/>
          </a:solidFill>
          <a:latin typeface="+mn-lt"/>
          <a:ea typeface="+mn-ea"/>
          <a:cs typeface="+mn-cs"/>
        </a:defRPr>
      </a:lvl1pPr>
      <a:lvl2pPr marL="639763" indent="-228600" algn="l" rtl="0" fontAlgn="base" latinLnBrk="1">
        <a:spcBef>
          <a:spcPct val="20000"/>
        </a:spcBef>
        <a:spcAft>
          <a:spcPct val="0"/>
        </a:spcAft>
        <a:buClr>
          <a:srgbClr val="F96A1B"/>
        </a:buClr>
        <a:buFont typeface="Arial" panose="020B0604020202020204" pitchFamily="34" charset="0"/>
        <a:buChar char="•"/>
        <a:defRPr sz="2000" kern="1200">
          <a:solidFill>
            <a:srgbClr val="000000"/>
          </a:solidFill>
          <a:latin typeface="+mn-lt"/>
          <a:ea typeface="+mn-ea"/>
          <a:cs typeface="+mn-cs"/>
        </a:defRPr>
      </a:lvl2pPr>
      <a:lvl3pPr marL="1004888" indent="-228600" algn="l" rtl="0" fontAlgn="base" latinLnBrk="1">
        <a:spcBef>
          <a:spcPct val="20000"/>
        </a:spcBef>
        <a:spcAft>
          <a:spcPct val="0"/>
        </a:spcAft>
        <a:buClr>
          <a:srgbClr val="08A1D9"/>
        </a:buClr>
        <a:buFont typeface="Arial" panose="020B0604020202020204" pitchFamily="34" charset="0"/>
        <a:buChar char="•"/>
        <a:defRPr sz="2000" kern="1200">
          <a:solidFill>
            <a:srgbClr val="000000"/>
          </a:solidFill>
          <a:latin typeface="+mn-lt"/>
          <a:ea typeface="+mn-ea"/>
          <a:cs typeface="+mn-cs"/>
        </a:defRPr>
      </a:lvl3pPr>
      <a:lvl4pPr marL="1279525" indent="-228600" algn="l" rtl="0" fontAlgn="base" latinLnBrk="1">
        <a:spcBef>
          <a:spcPct val="20000"/>
        </a:spcBef>
        <a:spcAft>
          <a:spcPct val="0"/>
        </a:spcAft>
        <a:buClr>
          <a:srgbClr val="7C984A"/>
        </a:buClr>
        <a:buFont typeface="Arial" panose="020B0604020202020204" pitchFamily="34" charset="0"/>
        <a:buChar char="•"/>
        <a:defRPr sz="1600" kern="1200">
          <a:solidFill>
            <a:srgbClr val="000000"/>
          </a:solidFill>
          <a:latin typeface="+mn-lt"/>
          <a:ea typeface="+mn-ea"/>
          <a:cs typeface="+mn-cs"/>
        </a:defRPr>
      </a:lvl4pPr>
      <a:lvl5pPr marL="1554163" indent="-228600" algn="l" rtl="0" fontAlgn="base" latinLnBrk="1">
        <a:spcBef>
          <a:spcPct val="20000"/>
        </a:spcBef>
        <a:spcAft>
          <a:spcPct val="0"/>
        </a:spcAft>
        <a:buClr>
          <a:srgbClr val="C2AD8D"/>
        </a:buClr>
        <a:buFont typeface="Arial" panose="020B0604020202020204" pitchFamily="34" charset="0"/>
        <a:buChar char="•"/>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emf"/><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emf"/><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emf"/><Relationship Id="rId5" Type="http://schemas.openxmlformats.org/officeDocument/2006/relationships/image" Target="../media/image2.emf"/><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3.emf"/><Relationship Id="rId3" Type="http://schemas.microsoft.com/office/2007/relationships/media" Target="../media/media3.m4a"/><Relationship Id="rId7" Type="http://schemas.openxmlformats.org/officeDocument/2006/relationships/image" Target="../media/image2.em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slideLayout" Target="../slideLayouts/slideLayout2.xml"/><Relationship Id="rId10" Type="http://schemas.openxmlformats.org/officeDocument/2006/relationships/image" Target="../media/image20.png"/><Relationship Id="rId4" Type="http://schemas.openxmlformats.org/officeDocument/2006/relationships/audio" Target="../media/media3.m4a"/><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emf"/></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emf"/></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peerj.com/articles/cs-674.pdf" TargetMode="External"/><Relationship Id="rId5" Type="http://schemas.openxmlformats.org/officeDocument/2006/relationships/image" Target="../media/image5.png"/><Relationship Id="rId4"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026DF-2A7F-43DE-8CAB-F4982EA5426F}"/>
              </a:ext>
            </a:extLst>
          </p:cNvPr>
          <p:cNvSpPr>
            <a:spLocks noGrp="1"/>
          </p:cNvSpPr>
          <p:nvPr>
            <p:ph type="ctrTitle"/>
          </p:nvPr>
        </p:nvSpPr>
        <p:spPr>
          <a:xfrm>
            <a:off x="41806" y="5346441"/>
            <a:ext cx="11223395" cy="1511559"/>
          </a:xfrm>
          <a:solidFill>
            <a:srgbClr val="92D050"/>
          </a:solidFill>
        </p:spPr>
        <p:txBody>
          <a:bodyPr>
            <a:normAutofit/>
          </a:bodyPr>
          <a:lstStyle/>
          <a:p>
            <a:pPr algn="ctr">
              <a:tabLst>
                <a:tab pos="184150" algn="l"/>
                <a:tab pos="2781300" algn="ctr"/>
                <a:tab pos="3597275" algn="ctr"/>
                <a:tab pos="6610350" algn="l"/>
              </a:tabLst>
              <a:defRPr/>
            </a:pPr>
            <a:r>
              <a:rPr lang="en-US" altLang="en-US" sz="2400" dirty="0">
                <a:solidFill>
                  <a:schemeClr val="tx1"/>
                </a:solidFill>
              </a:rPr>
              <a:t> </a:t>
            </a:r>
            <a:r>
              <a:rPr lang="en-US" altLang="en-US" sz="2800" b="1" dirty="0">
                <a:solidFill>
                  <a:srgbClr val="C00000"/>
                </a:solidFill>
                <a:latin typeface="Times New Roman" panose="02020603050405020304" pitchFamily="18" charset="0"/>
                <a:ea typeface="Batang"/>
                <a:cs typeface="Times New Roman" panose="02020603050405020304" pitchFamily="18" charset="0"/>
              </a:rPr>
              <a:t>Department of Robotics &amp; Automation</a:t>
            </a:r>
            <a:endParaRPr lang="en-IN" sz="2800" dirty="0">
              <a:solidFill>
                <a:srgbClr val="C00000"/>
              </a:solidFill>
              <a:latin typeface="Times New Roman" panose="02020603050405020304" pitchFamily="18" charset="0"/>
              <a:cs typeface="Times New Roman" panose="02020603050405020304" pitchFamily="18" charset="0"/>
            </a:endParaRPr>
          </a:p>
        </p:txBody>
      </p:sp>
      <p:sp>
        <p:nvSpPr>
          <p:cNvPr id="2051" name="Subtitle 2">
            <a:extLst>
              <a:ext uri="{FF2B5EF4-FFF2-40B4-BE49-F238E27FC236}">
                <a16:creationId xmlns:a16="http://schemas.microsoft.com/office/drawing/2014/main" id="{4BB46B3B-EB8D-42BF-BCE4-BA91A27D1C78}"/>
              </a:ext>
            </a:extLst>
          </p:cNvPr>
          <p:cNvSpPr>
            <a:spLocks noGrp="1"/>
          </p:cNvSpPr>
          <p:nvPr>
            <p:ph type="subTitle" idx="1"/>
          </p:nvPr>
        </p:nvSpPr>
        <p:spPr>
          <a:xfrm>
            <a:off x="71872" y="1980617"/>
            <a:ext cx="11374284" cy="681629"/>
          </a:xfrm>
        </p:spPr>
        <p:txBody>
          <a:bodyPr>
            <a:noAutofit/>
          </a:bodyPr>
          <a:lstStyle/>
          <a:p>
            <a:pPr algn="ctr" eaLnBrk="1" hangingPunct="1">
              <a:defRPr/>
            </a:pPr>
            <a:r>
              <a:rPr lang="en-US" sz="2000" b="1" dirty="0">
                <a:solidFill>
                  <a:srgbClr val="FF0000"/>
                </a:solidFill>
                <a:latin typeface="Times New Roman" panose="02020603050405020304" pitchFamily="18" charset="0"/>
                <a:cs typeface="Times New Roman" panose="02020603050405020304" pitchFamily="18" charset="0"/>
              </a:rPr>
              <a:t>Major Project Presentation On</a:t>
            </a:r>
          </a:p>
          <a:p>
            <a:pPr>
              <a:defRPr/>
            </a:pPr>
            <a:r>
              <a:rPr lang="en-US" sz="2200" b="1" dirty="0">
                <a:solidFill>
                  <a:schemeClr val="tx1"/>
                </a:solidFill>
                <a:latin typeface="Times New Roman" panose="02020603050405020304" pitchFamily="18" charset="0"/>
                <a:cs typeface="Times New Roman" panose="02020603050405020304" pitchFamily="18" charset="0"/>
              </a:rPr>
              <a:t>Development of an Autonomous Serving Robot For Efficient </a:t>
            </a:r>
          </a:p>
          <a:p>
            <a:pPr>
              <a:defRPr/>
            </a:pPr>
            <a:r>
              <a:rPr lang="en-US" sz="2200" b="1" dirty="0">
                <a:solidFill>
                  <a:schemeClr val="tx1"/>
                </a:solidFill>
                <a:latin typeface="Times New Roman" panose="02020603050405020304" pitchFamily="18" charset="0"/>
                <a:cs typeface="Times New Roman" panose="02020603050405020304" pitchFamily="18" charset="0"/>
              </a:rPr>
              <a:t>Food Delivering in Restaurants.</a:t>
            </a:r>
            <a:endParaRPr lang="en-IN" sz="2200" b="1" dirty="0">
              <a:solidFill>
                <a:schemeClr val="tx1"/>
              </a:solidFill>
              <a:latin typeface="Times New Roman" panose="02020603050405020304" pitchFamily="18" charset="0"/>
              <a:cs typeface="Times New Roman" panose="02020603050405020304" pitchFamily="18" charset="0"/>
            </a:endParaRPr>
          </a:p>
          <a:p>
            <a:pPr algn="ctr" eaLnBrk="1" hangingPunct="1">
              <a:defRPr/>
            </a:pPr>
            <a:endParaRPr lang="en-IN" sz="600" b="1" dirty="0">
              <a:solidFill>
                <a:srgbClr val="FF0000"/>
              </a:solidFill>
            </a:endParaRPr>
          </a:p>
        </p:txBody>
      </p:sp>
      <p:sp>
        <p:nvSpPr>
          <p:cNvPr id="18" name="Slide Number Placeholder 9">
            <a:extLst>
              <a:ext uri="{FF2B5EF4-FFF2-40B4-BE49-F238E27FC236}">
                <a16:creationId xmlns:a16="http://schemas.microsoft.com/office/drawing/2014/main" id="{452203AF-C840-4C73-88B0-93282BA37740}"/>
              </a:ext>
            </a:extLst>
          </p:cNvPr>
          <p:cNvSpPr>
            <a:spLocks/>
          </p:cNvSpPr>
          <p:nvPr/>
        </p:nvSpPr>
        <p:spPr bwMode="auto">
          <a:xfrm>
            <a:off x="11382497" y="5685786"/>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ABD8A336-07C9-4734-928F-28F2A1548A16}" type="slidenum">
              <a:rPr lang="en-US" altLang="en-US">
                <a:solidFill>
                  <a:srgbClr val="FFFFFF"/>
                </a:solidFill>
              </a:rPr>
              <a:pPr algn="ctr" eaLnBrk="1" hangingPunct="1"/>
              <a:t>1</a:t>
            </a:fld>
            <a:endParaRPr lang="en-US" altLang="en-US" dirty="0">
              <a:solidFill>
                <a:srgbClr val="FFFFFF"/>
              </a:solidFill>
            </a:endParaRPr>
          </a:p>
        </p:txBody>
      </p:sp>
      <p:pic>
        <p:nvPicPr>
          <p:cNvPr id="10" name="Picture 9"/>
          <p:cNvPicPr>
            <a:picLocks noChangeAspect="1" noChangeArrowheads="1"/>
          </p:cNvPicPr>
          <p:nvPr/>
        </p:nvPicPr>
        <p:blipFill>
          <a:blip r:embed="rId2" cstate="print"/>
          <a:srcRect/>
          <a:stretch>
            <a:fillRect/>
          </a:stretch>
        </p:blipFill>
        <p:spPr bwMode="auto">
          <a:xfrm>
            <a:off x="371839" y="5425053"/>
            <a:ext cx="10708081" cy="918339"/>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3">
            <a:extLst>
              <a:ext uri="{FF2B5EF4-FFF2-40B4-BE49-F238E27FC236}">
                <a16:creationId xmlns:a16="http://schemas.microsoft.com/office/drawing/2014/main" id="{502C4B5B-9790-2232-0D3F-52BB47051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4590" y="1408113"/>
            <a:ext cx="834707" cy="8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4">
            <a:extLst>
              <a:ext uri="{FF2B5EF4-FFF2-40B4-BE49-F238E27FC236}">
                <a16:creationId xmlns:a16="http://schemas.microsoft.com/office/drawing/2014/main" id="{837A71C8-025C-412E-9516-BD18B6173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4430" y="2501900"/>
            <a:ext cx="843562" cy="68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a:extLst>
              <a:ext uri="{FF2B5EF4-FFF2-40B4-BE49-F238E27FC236}">
                <a16:creationId xmlns:a16="http://schemas.microsoft.com/office/drawing/2014/main" id="{32522360-91C0-2B0B-B45A-627AA777C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4590" y="228430"/>
            <a:ext cx="783273" cy="100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tuv-india-logo - Goa Sintered Products Pvt. Ltd">
            <a:extLst>
              <a:ext uri="{FF2B5EF4-FFF2-40B4-BE49-F238E27FC236}">
                <a16:creationId xmlns:a16="http://schemas.microsoft.com/office/drawing/2014/main" id="{CFACEAE3-ECDE-B427-E7EB-6E97582DB8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14430" y="3454358"/>
            <a:ext cx="834708" cy="83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366581D-3A22-32A3-C348-D868E894044F}"/>
              </a:ext>
            </a:extLst>
          </p:cNvPr>
          <p:cNvSpPr txBox="1"/>
          <p:nvPr/>
        </p:nvSpPr>
        <p:spPr>
          <a:xfrm>
            <a:off x="817586" y="3146338"/>
            <a:ext cx="2631105" cy="1938992"/>
          </a:xfrm>
          <a:prstGeom prst="rect">
            <a:avLst/>
          </a:prstGeom>
          <a:noFill/>
        </p:spPr>
        <p:txBody>
          <a:bodyPr wrap="none" rtlCol="0">
            <a:spAutoFit/>
          </a:bodyPr>
          <a:lstStyle/>
          <a:p>
            <a:r>
              <a:rPr lang="en-IN" sz="2000" b="1" dirty="0"/>
              <a:t>Project Guide: </a:t>
            </a:r>
          </a:p>
          <a:p>
            <a:r>
              <a:rPr lang="en-IN" sz="2000" dirty="0">
                <a:latin typeface="Times New Roman" panose="02020603050405020304" pitchFamily="18" charset="0"/>
                <a:cs typeface="Times New Roman" panose="02020603050405020304" pitchFamily="18" charset="0"/>
              </a:rPr>
              <a:t>Ms. Gayathri A</a:t>
            </a:r>
          </a:p>
          <a:p>
            <a:r>
              <a:rPr lang="en-US" sz="2000" dirty="0" err="1">
                <a:solidFill>
                  <a:schemeClr val="tx1"/>
                </a:solidFill>
                <a:latin typeface="Times New Roman" panose="02020603050405020304" pitchFamily="18" charset="0"/>
                <a:cs typeface="Times New Roman" panose="02020603050405020304" pitchFamily="18" charset="0"/>
              </a:rPr>
              <a:t>Asst.Professor</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Robotics &amp; Automation</a:t>
            </a:r>
          </a:p>
          <a:p>
            <a:endParaRPr lang="en-IN" sz="2000" dirty="0"/>
          </a:p>
          <a:p>
            <a:r>
              <a:rPr lang="en-IN" sz="2000" b="1" dirty="0"/>
              <a:t> </a:t>
            </a:r>
          </a:p>
        </p:txBody>
      </p:sp>
      <p:sp>
        <p:nvSpPr>
          <p:cNvPr id="12" name="TextBox 11">
            <a:extLst>
              <a:ext uri="{FF2B5EF4-FFF2-40B4-BE49-F238E27FC236}">
                <a16:creationId xmlns:a16="http://schemas.microsoft.com/office/drawing/2014/main" id="{6E2411F7-8AEF-96E7-6CF6-B7D30CD31213}"/>
              </a:ext>
            </a:extLst>
          </p:cNvPr>
          <p:cNvSpPr txBox="1"/>
          <p:nvPr/>
        </p:nvSpPr>
        <p:spPr>
          <a:xfrm>
            <a:off x="6855576" y="3183529"/>
            <a:ext cx="5220295" cy="2554545"/>
          </a:xfrm>
          <a:prstGeom prst="rect">
            <a:avLst/>
          </a:prstGeom>
          <a:noFill/>
        </p:spPr>
        <p:txBody>
          <a:bodyPr wrap="square" rtlCol="0">
            <a:spAutoFit/>
          </a:bodyPr>
          <a:lstStyle/>
          <a:p>
            <a:r>
              <a:rPr lang="en-US" sz="2000" b="1" dirty="0"/>
              <a:t>Project Associates:</a:t>
            </a:r>
          </a:p>
          <a:p>
            <a:r>
              <a:rPr lang="en-IN" sz="2000" dirty="0">
                <a:latin typeface="Times New Roman" panose="02020603050405020304" pitchFamily="18" charset="0"/>
                <a:cs typeface="Times New Roman" panose="02020603050405020304" pitchFamily="18" charset="0"/>
              </a:rPr>
              <a:t>DV Darshan                 (4GM22RA004)</a:t>
            </a:r>
          </a:p>
          <a:p>
            <a:r>
              <a:rPr lang="en-IN" sz="2000" dirty="0">
                <a:latin typeface="Times New Roman" panose="02020603050405020304" pitchFamily="18" charset="0"/>
                <a:cs typeface="Times New Roman" panose="02020603050405020304" pitchFamily="18" charset="0"/>
              </a:rPr>
              <a:t>Samarth N Vernekar     (4GM22RA034)</a:t>
            </a:r>
          </a:p>
          <a:p>
            <a:r>
              <a:rPr lang="en-US" sz="2000" dirty="0">
                <a:solidFill>
                  <a:schemeClr val="tx1"/>
                </a:solidFill>
                <a:latin typeface="Times New Roman" panose="02020603050405020304" pitchFamily="18" charset="0"/>
                <a:cs typeface="Times New Roman" panose="02020603050405020304" pitchFamily="18" charset="0"/>
              </a:rPr>
              <a:t>TR Thirumala Venu     (4GM22RA042)</a:t>
            </a:r>
          </a:p>
          <a:p>
            <a:r>
              <a:rPr lang="en-US" sz="2000" dirty="0">
                <a:solidFill>
                  <a:schemeClr val="tx1"/>
                </a:solidFill>
                <a:latin typeface="Times New Roman" panose="02020603050405020304" pitchFamily="18" charset="0"/>
                <a:cs typeface="Times New Roman" panose="02020603050405020304" pitchFamily="18" charset="0"/>
              </a:rPr>
              <a:t>Madhu UK                   (4GM23RA403)</a:t>
            </a:r>
          </a:p>
          <a:p>
            <a:endParaRPr lang="en-US" sz="2000" dirty="0">
              <a:solidFill>
                <a:schemeClr val="tx1"/>
              </a:solidFill>
              <a:latin typeface="Times New Roman" panose="02020603050405020304" pitchFamily="18" charset="0"/>
              <a:cs typeface="Times New Roman" panose="02020603050405020304" pitchFamily="18" charset="0"/>
            </a:endParaRPr>
          </a:p>
          <a:p>
            <a:endParaRPr lang="en-IN" sz="2000" dirty="0"/>
          </a:p>
          <a:p>
            <a:r>
              <a:rPr lang="en-IN" sz="2000" b="1" dirty="0"/>
              <a:t> </a:t>
            </a:r>
          </a:p>
        </p:txBody>
      </p:sp>
      <p:sp>
        <p:nvSpPr>
          <p:cNvPr id="8" name="Rectangle 7">
            <a:extLst>
              <a:ext uri="{FF2B5EF4-FFF2-40B4-BE49-F238E27FC236}">
                <a16:creationId xmlns:a16="http://schemas.microsoft.com/office/drawing/2014/main" id="{FDC36BCE-6A07-70D6-2B26-892E996B9DBF}"/>
              </a:ext>
            </a:extLst>
          </p:cNvPr>
          <p:cNvSpPr/>
          <p:nvPr/>
        </p:nvSpPr>
        <p:spPr bwMode="auto">
          <a:xfrm>
            <a:off x="371839" y="228430"/>
            <a:ext cx="10708081" cy="1740329"/>
          </a:xfrm>
          <a:prstGeom prst="rect">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dirty="0">
              <a:ln>
                <a:noFill/>
              </a:ln>
              <a:solidFill>
                <a:srgbClr val="000000"/>
              </a:solidFill>
              <a:effectLst/>
              <a:latin typeface="Calibri" panose="020F0502020204030204" pitchFamily="34" charset="0"/>
              <a:cs typeface="Arial" panose="020B0604020202020204" pitchFamily="34" charset="0"/>
              <a:sym typeface="Calibri" panose="020F0502020204030204" pitchFamily="34" charset="0"/>
            </a:endParaRPr>
          </a:p>
        </p:txBody>
      </p:sp>
      <p:sp>
        <p:nvSpPr>
          <p:cNvPr id="9" name="Rectangle 8">
            <a:extLst>
              <a:ext uri="{FF2B5EF4-FFF2-40B4-BE49-F238E27FC236}">
                <a16:creationId xmlns:a16="http://schemas.microsoft.com/office/drawing/2014/main" id="{EC439F55-4210-4110-5A37-02022C593AE7}"/>
              </a:ext>
            </a:extLst>
          </p:cNvPr>
          <p:cNvSpPr/>
          <p:nvPr/>
        </p:nvSpPr>
        <p:spPr bwMode="auto">
          <a:xfrm>
            <a:off x="653144" y="587829"/>
            <a:ext cx="10211741" cy="1049453"/>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rgbClr val="000000"/>
              </a:solidFill>
              <a:effectLst/>
              <a:latin typeface="Calibri" panose="020F0502020204030204" pitchFamily="34" charset="0"/>
              <a:cs typeface="Arial" panose="020B0604020202020204" pitchFamily="34" charset="0"/>
              <a:sym typeface="Calibri" panose="020F0502020204030204" pitchFamily="34" charset="0"/>
            </a:endParaRPr>
          </a:p>
        </p:txBody>
      </p:sp>
      <p:pic>
        <p:nvPicPr>
          <p:cNvPr id="14" name="Picture 13">
            <a:extLst>
              <a:ext uri="{FF2B5EF4-FFF2-40B4-BE49-F238E27FC236}">
                <a16:creationId xmlns:a16="http://schemas.microsoft.com/office/drawing/2014/main" id="{D0FB5B44-A22A-CAE3-9867-B34CED22D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144" y="595759"/>
            <a:ext cx="1201223" cy="1041523"/>
          </a:xfrm>
          <a:prstGeom prst="rect">
            <a:avLst/>
          </a:prstGeom>
        </p:spPr>
      </p:pic>
      <p:sp>
        <p:nvSpPr>
          <p:cNvPr id="17" name="TextBox 16">
            <a:extLst>
              <a:ext uri="{FF2B5EF4-FFF2-40B4-BE49-F238E27FC236}">
                <a16:creationId xmlns:a16="http://schemas.microsoft.com/office/drawing/2014/main" id="{0BEB69D8-EE8A-0F4A-8050-8024BAAB04B7}"/>
              </a:ext>
            </a:extLst>
          </p:cNvPr>
          <p:cNvSpPr txBox="1"/>
          <p:nvPr/>
        </p:nvSpPr>
        <p:spPr>
          <a:xfrm>
            <a:off x="2079755" y="1058905"/>
            <a:ext cx="8762870" cy="461665"/>
          </a:xfrm>
          <a:prstGeom prst="rect">
            <a:avLst/>
          </a:prstGeom>
          <a:noFill/>
        </p:spPr>
        <p:txBody>
          <a:bodyPr wrap="square" rtlCol="0">
            <a:spAutoFit/>
          </a:bodyPr>
          <a:lstStyle/>
          <a:p>
            <a:r>
              <a:rPr lang="en-IN" sz="2400" b="1" dirty="0">
                <a:solidFill>
                  <a:schemeClr val="bg1"/>
                </a:solidFill>
                <a:latin typeface="+mn-lt"/>
              </a:rPr>
              <a:t>VISVESVARAYA TECHNOLOGICAL UNIVERSITY -  BELAGAVI</a:t>
            </a:r>
          </a:p>
        </p:txBody>
      </p:sp>
      <p:sp>
        <p:nvSpPr>
          <p:cNvPr id="11" name="TextBox 10">
            <a:extLst>
              <a:ext uri="{FF2B5EF4-FFF2-40B4-BE49-F238E27FC236}">
                <a16:creationId xmlns:a16="http://schemas.microsoft.com/office/drawing/2014/main" id="{77AA128E-5AEE-3C34-326C-174A4BD6B214}"/>
              </a:ext>
            </a:extLst>
          </p:cNvPr>
          <p:cNvSpPr txBox="1"/>
          <p:nvPr/>
        </p:nvSpPr>
        <p:spPr>
          <a:xfrm>
            <a:off x="1950099" y="595759"/>
            <a:ext cx="9870062" cy="461665"/>
          </a:xfrm>
          <a:prstGeom prst="rect">
            <a:avLst/>
          </a:prstGeom>
          <a:noFill/>
        </p:spPr>
        <p:txBody>
          <a:bodyPr wrap="square" rtlCol="0">
            <a:spAutoFit/>
          </a:bodyPr>
          <a:lstStyle/>
          <a:p>
            <a:r>
              <a:rPr lang="en-US" sz="2400" b="1" dirty="0">
                <a:solidFill>
                  <a:schemeClr val="bg1"/>
                </a:solidFill>
                <a:latin typeface="Arial Unicode MS" pitchFamily="34" charset="-128"/>
                <a:ea typeface="Arial Unicode MS" pitchFamily="34" charset="-128"/>
                <a:cs typeface="Arial Unicode MS" pitchFamily="34" charset="-128"/>
              </a:rPr>
              <a:t> </a:t>
            </a:r>
            <a:r>
              <a:rPr lang="kn-IN" sz="2400" b="1" dirty="0">
                <a:solidFill>
                  <a:schemeClr val="bg1"/>
                </a:solidFill>
                <a:latin typeface="Arial Unicode MS" pitchFamily="34" charset="-128"/>
                <a:ea typeface="Arial Unicode MS" pitchFamily="34" charset="-128"/>
                <a:cs typeface="Arial Unicode MS" pitchFamily="34" charset="-128"/>
              </a:rPr>
              <a:t>ವಿಶ್ವೇಶ್ವರಯ್ಯ ತಾಂತ್ರಿಕ ವಿಶ್ವವಿದ್ಯಾಲಯ, ಬೆಳಗಾವಿ</a:t>
            </a:r>
            <a:endParaRPr lang="en-IN" sz="2400" b="1" dirty="0">
              <a:solidFill>
                <a:schemeClr val="bg1"/>
              </a:solidFill>
              <a:latin typeface="Arial Unicode MS" pitchFamily="34" charset="-128"/>
              <a:ea typeface="Arial Unicode MS" pitchFamily="34" charset="-128"/>
              <a:cs typeface="Arial Unicode MS"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CBEC65-C7AC-04C4-4FAA-2740D79AD933}"/>
              </a:ext>
            </a:extLst>
          </p:cNvPr>
          <p:cNvPicPr>
            <a:picLocks noChangeAspect="1"/>
          </p:cNvPicPr>
          <p:nvPr/>
        </p:nvPicPr>
        <p:blipFill>
          <a:blip r:embed="rId2"/>
          <a:srcRect l="7070" r="8562"/>
          <a:stretch>
            <a:fillRect/>
          </a:stretch>
        </p:blipFill>
        <p:spPr>
          <a:xfrm>
            <a:off x="7008346" y="506831"/>
            <a:ext cx="4201610" cy="5339931"/>
          </a:xfrm>
          <a:prstGeom prst="rect">
            <a:avLst/>
          </a:prstGeom>
        </p:spPr>
      </p:pic>
      <p:sp>
        <p:nvSpPr>
          <p:cNvPr id="1048710" name="Slide Number Placeholder 5">
            <a:extLst>
              <a:ext uri="{FF2B5EF4-FFF2-40B4-BE49-F238E27FC236}">
                <a16:creationId xmlns:a16="http://schemas.microsoft.com/office/drawing/2014/main" id="{E9BAF23A-DD4F-4D36-8BAC-456905EB2591}"/>
              </a:ext>
            </a:extLst>
          </p:cNvPr>
          <p:cNvSpPr>
            <a:spLocks/>
          </p:cNvSpPr>
          <p:nvPr/>
        </p:nvSpPr>
        <p:spPr bwMode="auto">
          <a:xfrm>
            <a:off x="11376025" y="5648325"/>
            <a:ext cx="731838" cy="396875"/>
          </a:xfrm>
          <a:prstGeom prst="bracketPair">
            <a:avLst>
              <a:gd name="adj" fmla="val 17949"/>
            </a:avLst>
          </a:prstGeom>
          <a:solidFill>
            <a:srgbClr val="0679A3"/>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5F37E916-1409-414D-AA50-2FCB5097635C}" type="slidenum">
              <a:rPr lang="en-US" altLang="en-US" smtClean="0">
                <a:solidFill>
                  <a:srgbClr val="FFFFFF"/>
                </a:solidFill>
              </a:rPr>
              <a:pPr algn="ctr" eaLnBrk="1" hangingPunct="1"/>
              <a:t>10</a:t>
            </a:fld>
            <a:endParaRPr lang="en-US" altLang="en-US" dirty="0">
              <a:solidFill>
                <a:srgbClr val="FFFFFF"/>
              </a:solidFill>
            </a:endParaRPr>
          </a:p>
        </p:txBody>
      </p:sp>
      <p:sp>
        <p:nvSpPr>
          <p:cNvPr id="1048712" name="Title 1">
            <a:extLst>
              <a:ext uri="{FF2B5EF4-FFF2-40B4-BE49-F238E27FC236}">
                <a16:creationId xmlns:a16="http://schemas.microsoft.com/office/drawing/2014/main" id="{29009B2D-7D11-40D4-BB73-5ED65D82F21A}"/>
              </a:ext>
            </a:extLst>
          </p:cNvPr>
          <p:cNvSpPr>
            <a:spLocks noGrp="1" noChangeArrowheads="1"/>
          </p:cNvSpPr>
          <p:nvPr>
            <p:ph type="title"/>
          </p:nvPr>
        </p:nvSpPr>
        <p:spPr>
          <a:xfrm>
            <a:off x="591709" y="176478"/>
            <a:ext cx="9404350" cy="752475"/>
          </a:xfrm>
          <a:ln/>
        </p:spPr>
        <p:txBody>
          <a:bodyPr/>
          <a:lstStyle/>
          <a:p>
            <a:pPr latinLnBrk="0"/>
            <a:r>
              <a:rPr lang="en-IN"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Methodology</a:t>
            </a:r>
            <a:endParaRPr lang="en-US" altLang="en-US" sz="5400" dirty="0">
              <a:latin typeface="Times New Roman" panose="02020603050405020304" pitchFamily="18" charset="0"/>
              <a:cs typeface="Times New Roman" panose="02020603050405020304" pitchFamily="18" charset="0"/>
            </a:endParaRPr>
          </a:p>
        </p:txBody>
      </p:sp>
      <p:pic>
        <p:nvPicPr>
          <p:cNvPr id="2097232" name="Picture 10">
            <a:extLst>
              <a:ext uri="{FF2B5EF4-FFF2-40B4-BE49-F238E27FC236}">
                <a16:creationId xmlns:a16="http://schemas.microsoft.com/office/drawing/2014/main" id="{6E465E41-4C14-4C33-9C75-DBBF70AD7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4" name="Picture 13">
            <a:extLst>
              <a:ext uri="{FF2B5EF4-FFF2-40B4-BE49-F238E27FC236}">
                <a16:creationId xmlns:a16="http://schemas.microsoft.com/office/drawing/2014/main" id="{62D3CC47-DCFB-4474-AF57-2C061702D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6" name="Picture 14">
            <a:extLst>
              <a:ext uri="{FF2B5EF4-FFF2-40B4-BE49-F238E27FC236}">
                <a16:creationId xmlns:a16="http://schemas.microsoft.com/office/drawing/2014/main" id="{E7588B8C-4D63-4C0C-9BE3-3D96FBBB29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8" name="Picture 12" descr="tuv-india-logo - Goa Sintered Products Pvt. Ltd">
            <a:extLst>
              <a:ext uri="{FF2B5EF4-FFF2-40B4-BE49-F238E27FC236}">
                <a16:creationId xmlns:a16="http://schemas.microsoft.com/office/drawing/2014/main" id="{D99CD1C0-8571-4DC8-8F39-65E4112A7B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a:extLst>
              <a:ext uri="{FF2B5EF4-FFF2-40B4-BE49-F238E27FC236}">
                <a16:creationId xmlns:a16="http://schemas.microsoft.com/office/drawing/2014/main" id="{9D471B60-674D-403A-ABD7-B6DCF8E39D7A}"/>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sp>
        <p:nvSpPr>
          <p:cNvPr id="15" name="TextBox 14">
            <a:extLst>
              <a:ext uri="{FF2B5EF4-FFF2-40B4-BE49-F238E27FC236}">
                <a16:creationId xmlns:a16="http://schemas.microsoft.com/office/drawing/2014/main" id="{06D62EB0-CD2A-EAA6-9AE1-EE132CA8577E}"/>
              </a:ext>
            </a:extLst>
          </p:cNvPr>
          <p:cNvSpPr txBox="1"/>
          <p:nvPr/>
        </p:nvSpPr>
        <p:spPr>
          <a:xfrm>
            <a:off x="4288769" y="2837334"/>
            <a:ext cx="914400" cy="9144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30EAC2EC-0EF7-26BD-3F0D-0E486B393D54}"/>
              </a:ext>
            </a:extLst>
          </p:cNvPr>
          <p:cNvSpPr txBox="1"/>
          <p:nvPr/>
        </p:nvSpPr>
        <p:spPr>
          <a:xfrm>
            <a:off x="591710" y="1469526"/>
            <a:ext cx="6398204" cy="429027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2000" dirty="0"/>
              <a:t>A </a:t>
            </a:r>
            <a:r>
              <a:rPr lang="en-US" sz="2000" b="1" dirty="0"/>
              <a:t>Li-ion battery with power management circuit</a:t>
            </a:r>
            <a:r>
              <a:rPr lang="en-US" sz="2000" dirty="0"/>
              <a:t> supplies regulated power to all robot modules.</a:t>
            </a:r>
          </a:p>
          <a:p>
            <a:pPr marL="285750" indent="-285750" algn="just">
              <a:lnSpc>
                <a:spcPct val="150000"/>
              </a:lnSpc>
              <a:buFont typeface="Wingdings" panose="05000000000000000000" pitchFamily="2" charset="2"/>
              <a:buChar char="Ø"/>
            </a:pPr>
            <a:r>
              <a:rPr lang="en-US" sz="2000" dirty="0"/>
              <a:t>An </a:t>
            </a:r>
            <a:r>
              <a:rPr lang="en-US" sz="2000" b="1" dirty="0"/>
              <a:t>ESP32 MCU</a:t>
            </a:r>
            <a:r>
              <a:rPr lang="en-US" sz="2000" dirty="0"/>
              <a:t> acts as the main controller, coordinating sensing, motion, and communication.</a:t>
            </a:r>
          </a:p>
          <a:p>
            <a:pPr marL="285750" indent="-285750" algn="just">
              <a:lnSpc>
                <a:spcPct val="150000"/>
              </a:lnSpc>
              <a:buFont typeface="Wingdings" panose="05000000000000000000" pitchFamily="2" charset="2"/>
              <a:buChar char="Ø"/>
            </a:pPr>
            <a:r>
              <a:rPr lang="en-US" sz="2000" b="1" dirty="0"/>
              <a:t>IMU feedback</a:t>
            </a:r>
            <a:r>
              <a:rPr lang="en-US" sz="2000" dirty="0"/>
              <a:t> is used to maintain balance and ensure smooth humanoid movement during operation.</a:t>
            </a:r>
          </a:p>
          <a:p>
            <a:pPr marL="285750" indent="-285750" algn="just">
              <a:lnSpc>
                <a:spcPct val="150000"/>
              </a:lnSpc>
              <a:buFont typeface="Wingdings" panose="05000000000000000000" pitchFamily="2" charset="2"/>
              <a:buChar char="Ø"/>
            </a:pPr>
            <a:r>
              <a:rPr lang="en-US" sz="2000" dirty="0"/>
              <a:t>The robot operates in </a:t>
            </a:r>
            <a:r>
              <a:rPr lang="en-US" sz="2000" b="1" dirty="0"/>
              <a:t>dual modes (Serving Mode and Q/A Mode)</a:t>
            </a:r>
            <a:r>
              <a:rPr lang="en-US" sz="2000" dirty="0"/>
              <a:t>, controlled and monitored through a </a:t>
            </a:r>
            <a:r>
              <a:rPr lang="en-US" sz="2000" b="1" dirty="0"/>
              <a:t>web dashboard</a:t>
            </a:r>
            <a:r>
              <a:rPr lang="en-US" sz="2000" dirty="0"/>
              <a:t>, with audio feedback provided via a speaker.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64202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0E833-D584-CC5E-0DEE-9592CDCC469E}"/>
            </a:ext>
          </a:extLst>
        </p:cNvPr>
        <p:cNvGrpSpPr/>
        <p:nvPr/>
      </p:nvGrpSpPr>
      <p:grpSpPr>
        <a:xfrm>
          <a:off x="0" y="0"/>
          <a:ext cx="0" cy="0"/>
          <a:chOff x="0" y="0"/>
          <a:chExt cx="0" cy="0"/>
        </a:xfrm>
      </p:grpSpPr>
      <p:sp>
        <p:nvSpPr>
          <p:cNvPr id="1048710" name="Slide Number Placeholder 5">
            <a:extLst>
              <a:ext uri="{FF2B5EF4-FFF2-40B4-BE49-F238E27FC236}">
                <a16:creationId xmlns:a16="http://schemas.microsoft.com/office/drawing/2014/main" id="{11402C95-569F-3194-01E7-976DAE663E56}"/>
              </a:ext>
            </a:extLst>
          </p:cNvPr>
          <p:cNvSpPr>
            <a:spLocks/>
          </p:cNvSpPr>
          <p:nvPr/>
        </p:nvSpPr>
        <p:spPr bwMode="auto">
          <a:xfrm>
            <a:off x="11376025" y="5648325"/>
            <a:ext cx="731838" cy="396875"/>
          </a:xfrm>
          <a:prstGeom prst="bracketPair">
            <a:avLst>
              <a:gd name="adj" fmla="val 17949"/>
            </a:avLst>
          </a:prstGeom>
          <a:solidFill>
            <a:srgbClr val="0679A3"/>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5F37E916-1409-414D-AA50-2FCB5097635C}" type="slidenum">
              <a:rPr lang="en-US" altLang="en-US" smtClean="0">
                <a:solidFill>
                  <a:srgbClr val="FFFFFF"/>
                </a:solidFill>
              </a:rPr>
              <a:pPr algn="ctr" eaLnBrk="1" hangingPunct="1"/>
              <a:t>11</a:t>
            </a:fld>
            <a:endParaRPr lang="en-US" altLang="en-US" dirty="0">
              <a:solidFill>
                <a:srgbClr val="FFFFFF"/>
              </a:solidFill>
            </a:endParaRPr>
          </a:p>
        </p:txBody>
      </p:sp>
      <p:sp>
        <p:nvSpPr>
          <p:cNvPr id="1048712" name="Title 1">
            <a:extLst>
              <a:ext uri="{FF2B5EF4-FFF2-40B4-BE49-F238E27FC236}">
                <a16:creationId xmlns:a16="http://schemas.microsoft.com/office/drawing/2014/main" id="{F6E5AC4E-DF64-E7B2-A4AF-348E32B4D089}"/>
              </a:ext>
            </a:extLst>
          </p:cNvPr>
          <p:cNvSpPr>
            <a:spLocks noGrp="1" noChangeArrowheads="1"/>
          </p:cNvSpPr>
          <p:nvPr>
            <p:ph type="title"/>
          </p:nvPr>
        </p:nvSpPr>
        <p:spPr>
          <a:xfrm>
            <a:off x="656929" y="417984"/>
            <a:ext cx="9404350" cy="752475"/>
          </a:xfrm>
          <a:ln/>
        </p:spPr>
        <p:txBody>
          <a:bodyPr/>
          <a:lstStyle/>
          <a:p>
            <a:pPr latinLnBrk="0"/>
            <a:r>
              <a:rPr lang="en-IN" altLang="en-US" sz="4000" b="1" dirty="0">
                <a:solidFill>
                  <a:schemeClr val="tx1"/>
                </a:solidFill>
                <a:latin typeface="Times New Roman" panose="02020603050405020304" pitchFamily="18" charset="0"/>
                <a:cs typeface="Times New Roman" panose="02020603050405020304" pitchFamily="18" charset="0"/>
                <a:sym typeface="Calibri" panose="020F0502020204030204" pitchFamily="34" charset="0"/>
              </a:rPr>
              <a:t>Block Diagram </a:t>
            </a:r>
            <a:endParaRPr lang="en-US" altLang="en-US" sz="4000" dirty="0">
              <a:solidFill>
                <a:schemeClr val="tx1"/>
              </a:solidFill>
              <a:latin typeface="Times New Roman" panose="02020603050405020304" pitchFamily="18" charset="0"/>
              <a:cs typeface="Times New Roman" panose="02020603050405020304" pitchFamily="18" charset="0"/>
            </a:endParaRPr>
          </a:p>
        </p:txBody>
      </p:sp>
      <p:pic>
        <p:nvPicPr>
          <p:cNvPr id="2097232" name="Picture 10">
            <a:extLst>
              <a:ext uri="{FF2B5EF4-FFF2-40B4-BE49-F238E27FC236}">
                <a16:creationId xmlns:a16="http://schemas.microsoft.com/office/drawing/2014/main" id="{BB47C8AE-86CA-13E7-107A-BC038CA35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4" name="Picture 13">
            <a:extLst>
              <a:ext uri="{FF2B5EF4-FFF2-40B4-BE49-F238E27FC236}">
                <a16:creationId xmlns:a16="http://schemas.microsoft.com/office/drawing/2014/main" id="{07643CCD-3C12-DB0A-DE61-E853C369C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6" name="Picture 14">
            <a:extLst>
              <a:ext uri="{FF2B5EF4-FFF2-40B4-BE49-F238E27FC236}">
                <a16:creationId xmlns:a16="http://schemas.microsoft.com/office/drawing/2014/main" id="{94726145-D71D-58D1-2D75-800B1DB41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8" name="Picture 12" descr="tuv-india-logo - Goa Sintered Products Pvt. Ltd">
            <a:extLst>
              <a:ext uri="{FF2B5EF4-FFF2-40B4-BE49-F238E27FC236}">
                <a16:creationId xmlns:a16="http://schemas.microsoft.com/office/drawing/2014/main" id="{4F752526-213C-0138-D650-BA25200B21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a:extLst>
              <a:ext uri="{FF2B5EF4-FFF2-40B4-BE49-F238E27FC236}">
                <a16:creationId xmlns:a16="http://schemas.microsoft.com/office/drawing/2014/main" id="{A5151644-7E75-315D-EE30-CE969B0E47C4}"/>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sp>
        <p:nvSpPr>
          <p:cNvPr id="15" name="TextBox 14">
            <a:extLst>
              <a:ext uri="{FF2B5EF4-FFF2-40B4-BE49-F238E27FC236}">
                <a16:creationId xmlns:a16="http://schemas.microsoft.com/office/drawing/2014/main" id="{FBDA35D6-183E-828F-93B7-79294E5342F4}"/>
              </a:ext>
            </a:extLst>
          </p:cNvPr>
          <p:cNvSpPr txBox="1"/>
          <p:nvPr/>
        </p:nvSpPr>
        <p:spPr>
          <a:xfrm>
            <a:off x="4288769" y="2837334"/>
            <a:ext cx="914400" cy="914400"/>
          </a:xfrm>
          <a:prstGeom prst="rect">
            <a:avLst/>
          </a:prstGeom>
          <a:noFill/>
        </p:spPr>
        <p:txBody>
          <a:bodyPr wrap="square" rtlCol="0">
            <a:spAutoFit/>
          </a:bodyPr>
          <a:lstStyle/>
          <a:p>
            <a:endParaRPr lang="en-IN" dirty="0"/>
          </a:p>
        </p:txBody>
      </p:sp>
      <p:pic>
        <p:nvPicPr>
          <p:cNvPr id="2" name="Picture 1">
            <a:extLst>
              <a:ext uri="{FF2B5EF4-FFF2-40B4-BE49-F238E27FC236}">
                <a16:creationId xmlns:a16="http://schemas.microsoft.com/office/drawing/2014/main" id="{11850E3C-6632-07E4-45CD-D837018EB807}"/>
              </a:ext>
            </a:extLst>
          </p:cNvPr>
          <p:cNvPicPr>
            <a:picLocks noChangeAspect="1"/>
          </p:cNvPicPr>
          <p:nvPr/>
        </p:nvPicPr>
        <p:blipFill>
          <a:blip r:embed="rId6"/>
          <a:stretch>
            <a:fillRect/>
          </a:stretch>
        </p:blipFill>
        <p:spPr>
          <a:xfrm>
            <a:off x="4088017" y="1125302"/>
            <a:ext cx="4371211" cy="4919898"/>
          </a:xfrm>
          <a:prstGeom prst="rect">
            <a:avLst/>
          </a:prstGeom>
        </p:spPr>
      </p:pic>
      <p:sp>
        <p:nvSpPr>
          <p:cNvPr id="3" name="Rectangle 2">
            <a:extLst>
              <a:ext uri="{FF2B5EF4-FFF2-40B4-BE49-F238E27FC236}">
                <a16:creationId xmlns:a16="http://schemas.microsoft.com/office/drawing/2014/main" id="{62B9A499-9094-43A4-3529-5D6E52ABF759}"/>
              </a:ext>
            </a:extLst>
          </p:cNvPr>
          <p:cNvSpPr/>
          <p:nvPr/>
        </p:nvSpPr>
        <p:spPr bwMode="auto">
          <a:xfrm>
            <a:off x="4088017" y="2982119"/>
            <a:ext cx="1235823" cy="44688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rgbClr val="000000"/>
              </a:solidFill>
              <a:effectLst/>
              <a:latin typeface="Calibri" panose="020F0502020204030204" pitchFamily="34" charset="0"/>
              <a:cs typeface="Arial" panose="020B0604020202020204" pitchFamily="34" charset="0"/>
              <a:sym typeface="Calibri" panose="020F0502020204030204" pitchFamily="34" charset="0"/>
            </a:endParaRPr>
          </a:p>
        </p:txBody>
      </p:sp>
      <p:sp>
        <p:nvSpPr>
          <p:cNvPr id="4" name="Rectangle 3">
            <a:extLst>
              <a:ext uri="{FF2B5EF4-FFF2-40B4-BE49-F238E27FC236}">
                <a16:creationId xmlns:a16="http://schemas.microsoft.com/office/drawing/2014/main" id="{9869A742-6368-D978-AA25-6CD782002688}"/>
              </a:ext>
            </a:extLst>
          </p:cNvPr>
          <p:cNvSpPr/>
          <p:nvPr/>
        </p:nvSpPr>
        <p:spPr bwMode="auto">
          <a:xfrm>
            <a:off x="4164217" y="3443127"/>
            <a:ext cx="1235823" cy="44688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rgbClr val="000000"/>
              </a:solidFill>
              <a:effectLst/>
              <a:latin typeface="Calibri" panose="020F0502020204030204" pitchFamily="34" charset="0"/>
              <a:cs typeface="Arial" panose="020B0604020202020204" pitchFamily="34" charset="0"/>
              <a:sym typeface="Calibri" panose="020F0502020204030204" pitchFamily="34" charset="0"/>
            </a:endParaRPr>
          </a:p>
        </p:txBody>
      </p:sp>
      <p:sp>
        <p:nvSpPr>
          <p:cNvPr id="6" name="Rectangle 5">
            <a:extLst>
              <a:ext uri="{FF2B5EF4-FFF2-40B4-BE49-F238E27FC236}">
                <a16:creationId xmlns:a16="http://schemas.microsoft.com/office/drawing/2014/main" id="{969338C9-B091-06E4-D8C0-4BE016B18D8A}"/>
              </a:ext>
            </a:extLst>
          </p:cNvPr>
          <p:cNvSpPr/>
          <p:nvPr/>
        </p:nvSpPr>
        <p:spPr bwMode="auto">
          <a:xfrm>
            <a:off x="7098030" y="2497455"/>
            <a:ext cx="1296111" cy="4163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rgbClr val="000000"/>
              </a:solidFill>
              <a:effectLst/>
              <a:latin typeface="Calibri" panose="020F0502020204030204" pitchFamily="34" charset="0"/>
              <a:cs typeface="Arial" panose="020B0604020202020204" pitchFamily="34" charset="0"/>
              <a:sym typeface="Calibri" panose="020F0502020204030204" pitchFamily="34" charset="0"/>
            </a:endParaRPr>
          </a:p>
        </p:txBody>
      </p:sp>
      <p:sp>
        <p:nvSpPr>
          <p:cNvPr id="7" name="Rectangle 6">
            <a:extLst>
              <a:ext uri="{FF2B5EF4-FFF2-40B4-BE49-F238E27FC236}">
                <a16:creationId xmlns:a16="http://schemas.microsoft.com/office/drawing/2014/main" id="{5DB6047C-2982-A2AB-FD92-190834926826}"/>
              </a:ext>
            </a:extLst>
          </p:cNvPr>
          <p:cNvSpPr/>
          <p:nvPr/>
        </p:nvSpPr>
        <p:spPr bwMode="auto">
          <a:xfrm>
            <a:off x="7223405" y="4381496"/>
            <a:ext cx="1235823" cy="44688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rgbClr val="000000"/>
              </a:solidFill>
              <a:effectLst/>
              <a:latin typeface="Calibri" panose="020F0502020204030204" pitchFamily="34" charset="0"/>
              <a:cs typeface="Arial" panose="020B0604020202020204" pitchFamily="34" charset="0"/>
              <a:sym typeface="Calibri" panose="020F0502020204030204" pitchFamily="34" charset="0"/>
            </a:endParaRPr>
          </a:p>
        </p:txBody>
      </p:sp>
      <p:sp>
        <p:nvSpPr>
          <p:cNvPr id="8" name="Rectangle 7">
            <a:extLst>
              <a:ext uri="{FF2B5EF4-FFF2-40B4-BE49-F238E27FC236}">
                <a16:creationId xmlns:a16="http://schemas.microsoft.com/office/drawing/2014/main" id="{AA69A6EC-9C38-2293-55F8-308C3A40E38F}"/>
              </a:ext>
            </a:extLst>
          </p:cNvPr>
          <p:cNvSpPr/>
          <p:nvPr/>
        </p:nvSpPr>
        <p:spPr bwMode="auto">
          <a:xfrm>
            <a:off x="7410069" y="3010369"/>
            <a:ext cx="659511" cy="1366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rgbClr val="000000"/>
              </a:solidFill>
              <a:effectLst/>
              <a:latin typeface="Calibri" panose="020F0502020204030204" pitchFamily="34" charset="0"/>
              <a:cs typeface="Arial" panose="020B0604020202020204" pitchFamily="34" charset="0"/>
              <a:sym typeface="Calibri" panose="020F0502020204030204" pitchFamily="34" charset="0"/>
            </a:endParaRPr>
          </a:p>
        </p:txBody>
      </p:sp>
    </p:spTree>
    <p:extLst>
      <p:ext uri="{BB962C8B-B14F-4D97-AF65-F5344CB8AC3E}">
        <p14:creationId xmlns:p14="http://schemas.microsoft.com/office/powerpoint/2010/main" val="227543495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83DA-8AF8-CC1D-57F4-738A2187F4BC}"/>
              </a:ext>
            </a:extLst>
          </p:cNvPr>
          <p:cNvSpPr>
            <a:spLocks noGrp="1"/>
          </p:cNvSpPr>
          <p:nvPr>
            <p:ph type="title"/>
          </p:nvPr>
        </p:nvSpPr>
        <p:spPr>
          <a:xfrm>
            <a:off x="649951" y="91990"/>
            <a:ext cx="7860868" cy="744291"/>
          </a:xfrm>
        </p:spPr>
        <p:txBody>
          <a:bodyPr/>
          <a:lstStyle/>
          <a:p>
            <a:r>
              <a:rPr lang="en-US" sz="4000" b="1" dirty="0">
                <a:solidFill>
                  <a:schemeClr val="tx1"/>
                </a:solidFill>
                <a:latin typeface="Times New Roman" panose="02020603050405020304" pitchFamily="18" charset="0"/>
                <a:cs typeface="Times New Roman" panose="02020603050405020304" pitchFamily="18" charset="0"/>
                <a:sym typeface="Calibri" panose="020F0502020204030204" pitchFamily="34" charset="0"/>
              </a:rPr>
              <a:t>Components Used</a:t>
            </a:r>
            <a:endParaRPr lang="en-IN" sz="4000" dirty="0">
              <a:solidFill>
                <a:schemeClr val="tx1"/>
              </a:solidFill>
            </a:endParaRPr>
          </a:p>
        </p:txBody>
      </p:sp>
      <p:pic>
        <p:nvPicPr>
          <p:cNvPr id="5" name="Picture 10">
            <a:extLst>
              <a:ext uri="{FF2B5EF4-FFF2-40B4-BE49-F238E27FC236}">
                <a16:creationId xmlns:a16="http://schemas.microsoft.com/office/drawing/2014/main" id="{83CD710B-F2F7-F4D3-BB9E-AE0C0899B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a:extLst>
              <a:ext uri="{FF2B5EF4-FFF2-40B4-BE49-F238E27FC236}">
                <a16:creationId xmlns:a16="http://schemas.microsoft.com/office/drawing/2014/main" id="{DB35F29A-2336-E204-5BCC-F75EB8283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a:extLst>
              <a:ext uri="{FF2B5EF4-FFF2-40B4-BE49-F238E27FC236}">
                <a16:creationId xmlns:a16="http://schemas.microsoft.com/office/drawing/2014/main" id="{085B673C-F624-48BF-82A6-DC24DFF5D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tuv-india-logo - Goa Sintered Products Pvt. Ltd">
            <a:extLst>
              <a:ext uri="{FF2B5EF4-FFF2-40B4-BE49-F238E27FC236}">
                <a16:creationId xmlns:a16="http://schemas.microsoft.com/office/drawing/2014/main" id="{905B8455-DE8E-DD4C-931F-936208064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8A8E9953-FF87-5F00-A1B4-B9F600E12130}"/>
              </a:ext>
            </a:extLst>
          </p:cNvPr>
          <p:cNvSpPr txBox="1"/>
          <p:nvPr/>
        </p:nvSpPr>
        <p:spPr>
          <a:xfrm>
            <a:off x="649951" y="993616"/>
            <a:ext cx="2981739" cy="492443"/>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1. Servo Motor</a:t>
            </a:r>
            <a:endParaRPr lang="en-IN" sz="2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734D24F-8B76-82DF-E674-B656304044BD}"/>
              </a:ext>
            </a:extLst>
          </p:cNvPr>
          <p:cNvSpPr txBox="1"/>
          <p:nvPr/>
        </p:nvSpPr>
        <p:spPr>
          <a:xfrm>
            <a:off x="592383" y="3978911"/>
            <a:ext cx="5687119" cy="2123658"/>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Specifications:</a:t>
            </a:r>
          </a:p>
          <a:p>
            <a:r>
              <a:rPr lang="en-US" sz="2000" dirty="0"/>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Torque &amp; Type: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000" dirty="0">
                <a:solidFill>
                  <a:schemeClr val="tx1"/>
                </a:solidFill>
                <a:latin typeface="Times New Roman" panose="02020603050405020304" pitchFamily="18" charset="0"/>
                <a:cs typeface="Times New Roman" panose="02020603050405020304" pitchFamily="18" charset="0"/>
              </a:rPr>
              <a:t>10</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kg-cm waterproof digital      servo</a:t>
            </a:r>
            <a:r>
              <a:rPr lang="en-US" altLang="en-US" sz="2000" dirty="0">
                <a:solidFill>
                  <a:schemeClr val="tx1"/>
                </a:solidFill>
                <a:latin typeface="Times New Roman" panose="02020603050405020304" pitchFamily="18" charset="0"/>
                <a:cs typeface="Times New Roman" panose="02020603050405020304" pitchFamily="18" charset="0"/>
              </a:rPr>
              <a:t>(PWM control)</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eaLnBrk="0" hangingPunct="0"/>
            <a:r>
              <a:rPr lang="en-US" sz="2000" dirty="0">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Voltage &amp; Speed: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4.8–7.2 V operating range</a:t>
            </a:r>
          </a:p>
          <a:p>
            <a:pPr lvl="0" eaLnBrk="0" hangingPunct="0"/>
            <a:r>
              <a:rPr lang="en-US" sz="2000" dirty="0">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Metal gears, 40×20.5×40.5 mm size</a:t>
            </a:r>
          </a:p>
          <a:p>
            <a:endParaRPr lang="en-IN" sz="24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BADDE3B-95E0-E201-DECB-AE0A29D634D1}"/>
              </a:ext>
            </a:extLst>
          </p:cNvPr>
          <p:cNvSpPr txBox="1"/>
          <p:nvPr/>
        </p:nvSpPr>
        <p:spPr>
          <a:xfrm>
            <a:off x="6584466" y="966870"/>
            <a:ext cx="2981739" cy="492443"/>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2. Arduino Uno</a:t>
            </a:r>
            <a:endParaRPr lang="en-IN" sz="26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FD82F55-CB22-2AAA-E8DB-B0DB7A16540D}"/>
              </a:ext>
            </a:extLst>
          </p:cNvPr>
          <p:cNvSpPr txBox="1"/>
          <p:nvPr/>
        </p:nvSpPr>
        <p:spPr>
          <a:xfrm>
            <a:off x="6367564" y="4001719"/>
            <a:ext cx="5519635" cy="175432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Specifications:</a:t>
            </a:r>
          </a:p>
          <a:p>
            <a:r>
              <a:rPr lang="en-IN" sz="2200" b="1" dirty="0">
                <a:latin typeface="Times New Roman" panose="02020603050405020304" pitchFamily="18" charset="0"/>
                <a:cs typeface="Times New Roman" panose="02020603050405020304" pitchFamily="18" charset="0"/>
              </a:rPr>
              <a:t> </a:t>
            </a:r>
            <a:r>
              <a:rPr lang="en-US" sz="2000" dirty="0"/>
              <a:t>• Dual-core processor</a:t>
            </a:r>
            <a:br>
              <a:rPr lang="en-US" sz="2000" dirty="0"/>
            </a:br>
            <a:r>
              <a:rPr lang="en-US" sz="2000" dirty="0"/>
              <a:t> • Operating voltage: 5V</a:t>
            </a:r>
            <a:br>
              <a:rPr lang="en-US" sz="2000" dirty="0"/>
            </a:br>
            <a:r>
              <a:rPr lang="en-US" sz="2000" dirty="0"/>
              <a:t> • Built-in Wi-Fi and Bluetooth</a:t>
            </a:r>
            <a:br>
              <a:rPr lang="en-US" sz="2000" dirty="0"/>
            </a:br>
            <a:r>
              <a:rPr lang="en-US" sz="2000" dirty="0"/>
              <a:t> • Multiple GPIO, PWM, ADC interfaces</a:t>
            </a:r>
            <a:endParaRPr lang="en-IN" sz="2400" b="1" dirty="0">
              <a:latin typeface="Times New Roman" panose="02020603050405020304" pitchFamily="18" charset="0"/>
              <a:cs typeface="Times New Roman" panose="02020603050405020304" pitchFamily="18" charset="0"/>
            </a:endParaRPr>
          </a:p>
        </p:txBody>
      </p:sp>
      <p:sp>
        <p:nvSpPr>
          <p:cNvPr id="3" name="Slide Number Placeholder 5">
            <a:extLst>
              <a:ext uri="{FF2B5EF4-FFF2-40B4-BE49-F238E27FC236}">
                <a16:creationId xmlns:a16="http://schemas.microsoft.com/office/drawing/2014/main" id="{6E055EDF-54E3-E03C-0801-A2F1B95AD3A4}"/>
              </a:ext>
            </a:extLst>
          </p:cNvPr>
          <p:cNvSpPr>
            <a:spLocks noGrp="1"/>
          </p:cNvSpPr>
          <p:nvPr>
            <p:ph type="sldNum" sz="quarter" idx="10"/>
          </p:nvPr>
        </p:nvSpPr>
        <p:spPr bwMode="auto">
          <a:xfrm>
            <a:off x="11376025" y="5648325"/>
            <a:ext cx="731838" cy="396875"/>
          </a:xfrm>
          <a:prstGeom prst="bracketPair">
            <a:avLst>
              <a:gd name="adj" fmla="val 17949"/>
            </a:avLst>
          </a:prstGeom>
          <a:solidFill>
            <a:srgbClr val="0679A3"/>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5F37E916-1409-414D-AA50-2FCB5097635C}" type="slidenum">
              <a:rPr lang="en-US" altLang="en-US" smtClean="0">
                <a:solidFill>
                  <a:srgbClr val="FFFFFF"/>
                </a:solidFill>
              </a:rPr>
              <a:pPr algn="ctr" eaLnBrk="1" hangingPunct="1"/>
              <a:t>12</a:t>
            </a:fld>
            <a:endParaRPr lang="en-US" altLang="en-US" dirty="0">
              <a:solidFill>
                <a:srgbClr val="FFFFFF"/>
              </a:solidFill>
            </a:endParaRPr>
          </a:p>
        </p:txBody>
      </p:sp>
      <p:pic>
        <p:nvPicPr>
          <p:cNvPr id="5122" name="Picture 2">
            <a:extLst>
              <a:ext uri="{FF2B5EF4-FFF2-40B4-BE49-F238E27FC236}">
                <a16:creationId xmlns:a16="http://schemas.microsoft.com/office/drawing/2014/main" id="{8A686573-0DF6-4A70-C083-FC3C419850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870" b="12782"/>
          <a:stretch>
            <a:fillRect/>
          </a:stretch>
        </p:blipFill>
        <p:spPr bwMode="auto">
          <a:xfrm>
            <a:off x="1460116" y="1643394"/>
            <a:ext cx="2914459" cy="22542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BE35458-4DD8-B6FD-5868-4DDB7E55372C}"/>
              </a:ext>
            </a:extLst>
          </p:cNvPr>
          <p:cNvPicPr>
            <a:picLocks noChangeAspect="1"/>
          </p:cNvPicPr>
          <p:nvPr/>
        </p:nvPicPr>
        <p:blipFill>
          <a:blip r:embed="rId7"/>
          <a:stretch>
            <a:fillRect/>
          </a:stretch>
        </p:blipFill>
        <p:spPr>
          <a:xfrm>
            <a:off x="6584466" y="1161217"/>
            <a:ext cx="3138599" cy="3138599"/>
          </a:xfrm>
          <a:prstGeom prst="rect">
            <a:avLst/>
          </a:prstGeom>
        </p:spPr>
      </p:pic>
    </p:spTree>
    <p:extLst>
      <p:ext uri="{BB962C8B-B14F-4D97-AF65-F5344CB8AC3E}">
        <p14:creationId xmlns:p14="http://schemas.microsoft.com/office/powerpoint/2010/main" val="151609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BF204E-C8B4-38A3-064B-BD6CD7D4BC7D}"/>
              </a:ext>
            </a:extLst>
          </p:cNvPr>
          <p:cNvPicPr>
            <a:picLocks noChangeAspect="1"/>
          </p:cNvPicPr>
          <p:nvPr/>
        </p:nvPicPr>
        <p:blipFill>
          <a:blip r:embed="rId2"/>
          <a:stretch>
            <a:fillRect/>
          </a:stretch>
        </p:blipFill>
        <p:spPr>
          <a:xfrm rot="1114342">
            <a:off x="7524253" y="1450433"/>
            <a:ext cx="2263756" cy="2263756"/>
          </a:xfrm>
          <a:prstGeom prst="rect">
            <a:avLst/>
          </a:prstGeom>
        </p:spPr>
      </p:pic>
      <p:sp>
        <p:nvSpPr>
          <p:cNvPr id="2" name="Title 1">
            <a:extLst>
              <a:ext uri="{FF2B5EF4-FFF2-40B4-BE49-F238E27FC236}">
                <a16:creationId xmlns:a16="http://schemas.microsoft.com/office/drawing/2014/main" id="{F39D83DA-8AF8-CC1D-57F4-738A2187F4BC}"/>
              </a:ext>
            </a:extLst>
          </p:cNvPr>
          <p:cNvSpPr>
            <a:spLocks noGrp="1"/>
          </p:cNvSpPr>
          <p:nvPr>
            <p:ph type="title"/>
          </p:nvPr>
        </p:nvSpPr>
        <p:spPr>
          <a:xfrm>
            <a:off x="730898" y="72607"/>
            <a:ext cx="9828696" cy="669995"/>
          </a:xfrm>
        </p:spPr>
        <p:txBody>
          <a:bodyPr/>
          <a:lstStyle/>
          <a:p>
            <a:r>
              <a:rPr lang="en-US" sz="4000" b="1" dirty="0">
                <a:solidFill>
                  <a:schemeClr val="tx1"/>
                </a:solidFill>
                <a:latin typeface="Times New Roman" panose="02020603050405020304" pitchFamily="18" charset="0"/>
                <a:cs typeface="Times New Roman" panose="02020603050405020304" pitchFamily="18" charset="0"/>
                <a:sym typeface="Calibri" panose="020F0502020204030204" pitchFamily="34" charset="0"/>
              </a:rPr>
              <a:t>Components Used </a:t>
            </a:r>
            <a:r>
              <a:rPr lang="en-US" sz="3200" b="1" dirty="0">
                <a:solidFill>
                  <a:schemeClr val="tx1"/>
                </a:solidFill>
                <a:latin typeface="Times New Roman" panose="02020603050405020304" pitchFamily="18" charset="0"/>
                <a:cs typeface="Times New Roman" panose="02020603050405020304" pitchFamily="18" charset="0"/>
                <a:sym typeface="Calibri" panose="020F0502020204030204" pitchFamily="34" charset="0"/>
              </a:rPr>
              <a:t>(continued)</a:t>
            </a:r>
            <a:endParaRPr lang="en-IN" sz="4000" dirty="0">
              <a:solidFill>
                <a:schemeClr val="tx1"/>
              </a:solidFill>
            </a:endParaRPr>
          </a:p>
        </p:txBody>
      </p:sp>
      <p:pic>
        <p:nvPicPr>
          <p:cNvPr id="5" name="Picture 10">
            <a:extLst>
              <a:ext uri="{FF2B5EF4-FFF2-40B4-BE49-F238E27FC236}">
                <a16:creationId xmlns:a16="http://schemas.microsoft.com/office/drawing/2014/main" id="{83CD710B-F2F7-F4D3-BB9E-AE0C0899B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a:extLst>
              <a:ext uri="{FF2B5EF4-FFF2-40B4-BE49-F238E27FC236}">
                <a16:creationId xmlns:a16="http://schemas.microsoft.com/office/drawing/2014/main" id="{DB35F29A-2336-E204-5BCC-F75EB8283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a:extLst>
              <a:ext uri="{FF2B5EF4-FFF2-40B4-BE49-F238E27FC236}">
                <a16:creationId xmlns:a16="http://schemas.microsoft.com/office/drawing/2014/main" id="{085B673C-F624-48BF-82A6-DC24DFF5D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tuv-india-logo - Goa Sintered Products Pvt. Ltd">
            <a:extLst>
              <a:ext uri="{FF2B5EF4-FFF2-40B4-BE49-F238E27FC236}">
                <a16:creationId xmlns:a16="http://schemas.microsoft.com/office/drawing/2014/main" id="{905B8455-DE8E-DD4C-931F-936208064D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8A8E9953-FF87-5F00-A1B4-B9F600E12130}"/>
              </a:ext>
            </a:extLst>
          </p:cNvPr>
          <p:cNvSpPr txBox="1"/>
          <p:nvPr/>
        </p:nvSpPr>
        <p:spPr>
          <a:xfrm>
            <a:off x="6738143" y="940062"/>
            <a:ext cx="2981739" cy="523220"/>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4. </a:t>
            </a:r>
            <a:r>
              <a:rPr lang="en-IN" sz="2800" dirty="0"/>
              <a:t>OLED Display</a:t>
            </a:r>
            <a:endParaRPr lang="en-IN" sz="26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22A7A5C-B59F-0A34-6DC7-E2C64BE67C68}"/>
              </a:ext>
            </a:extLst>
          </p:cNvPr>
          <p:cNvSpPr txBox="1"/>
          <p:nvPr/>
        </p:nvSpPr>
        <p:spPr>
          <a:xfrm>
            <a:off x="927652" y="870402"/>
            <a:ext cx="4611756" cy="523220"/>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3. </a:t>
            </a:r>
            <a:r>
              <a:rPr lang="en-IN" sz="2800" dirty="0"/>
              <a:t>MPU - 6050 (IMU)</a:t>
            </a:r>
            <a:endParaRPr lang="en-US" sz="2600" b="1"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78D4156E-C8A4-B7AF-FE1B-98BFB9DB5938}"/>
              </a:ext>
            </a:extLst>
          </p:cNvPr>
          <p:cNvSpPr txBox="1"/>
          <p:nvPr/>
        </p:nvSpPr>
        <p:spPr>
          <a:xfrm>
            <a:off x="321135" y="3398560"/>
            <a:ext cx="5407834" cy="2289729"/>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Specifications:</a:t>
            </a:r>
          </a:p>
          <a:p>
            <a:pPr lvl="0" eaLnBrk="0" hangingPunct="0">
              <a:lnSpc>
                <a:spcPct val="150000"/>
              </a:lnSpc>
              <a:defRPr/>
            </a:pPr>
            <a:r>
              <a:rPr lang="en-US" sz="2000" dirty="0"/>
              <a:t>• Measures acceleration and angular velocity</a:t>
            </a:r>
            <a:br>
              <a:rPr lang="en-US" sz="2000" dirty="0"/>
            </a:br>
            <a:r>
              <a:rPr lang="en-US" sz="2000" dirty="0"/>
              <a:t>• Operating voltage: 3.3–5 V</a:t>
            </a:r>
            <a:br>
              <a:rPr lang="en-US" sz="2000" dirty="0"/>
            </a:br>
            <a:r>
              <a:rPr lang="en-US" sz="2000" dirty="0"/>
              <a:t>• Provides real-time orientation and balance data</a:t>
            </a:r>
            <a:br>
              <a:rPr lang="en-US" sz="2000" dirty="0"/>
            </a:br>
            <a:r>
              <a:rPr lang="en-US" sz="2000" dirty="0"/>
              <a:t>• High sampling rate for smooth motion control</a:t>
            </a:r>
            <a:endParaRPr lang="en-IN" sz="2000" b="1" dirty="0">
              <a:latin typeface="Times New Roman" panose="02020603050405020304" pitchFamily="18" charset="0"/>
              <a:cs typeface="Times New Roman" panose="02020603050405020304" pitchFamily="18" charset="0"/>
            </a:endParaRPr>
          </a:p>
        </p:txBody>
      </p:sp>
      <p:sp>
        <p:nvSpPr>
          <p:cNvPr id="9" name="AutoShape 4">
            <a:extLst>
              <a:ext uri="{FF2B5EF4-FFF2-40B4-BE49-F238E27FC236}">
                <a16:creationId xmlns:a16="http://schemas.microsoft.com/office/drawing/2014/main" id="{A00AFDDB-5DAB-68F1-11D9-7754AFBBD3C6}"/>
              </a:ext>
            </a:extLst>
          </p:cNvPr>
          <p:cNvSpPr>
            <a:spLocks noChangeAspect="1" noChangeArrowheads="1"/>
          </p:cNvSpPr>
          <p:nvPr/>
        </p:nvSpPr>
        <p:spPr bwMode="auto">
          <a:xfrm>
            <a:off x="7180020" y="1593623"/>
            <a:ext cx="2952222" cy="2331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Slide Number Placeholder 5">
            <a:extLst>
              <a:ext uri="{FF2B5EF4-FFF2-40B4-BE49-F238E27FC236}">
                <a16:creationId xmlns:a16="http://schemas.microsoft.com/office/drawing/2014/main" id="{BF52B85F-1B4F-5186-18B9-CEBBE4D9FFF1}"/>
              </a:ext>
            </a:extLst>
          </p:cNvPr>
          <p:cNvSpPr>
            <a:spLocks noGrp="1"/>
          </p:cNvSpPr>
          <p:nvPr>
            <p:ph type="sldNum" sz="quarter" idx="10"/>
          </p:nvPr>
        </p:nvSpPr>
        <p:spPr bwMode="auto">
          <a:xfrm>
            <a:off x="11376025" y="5648325"/>
            <a:ext cx="731838" cy="396875"/>
          </a:xfrm>
          <a:prstGeom prst="bracketPair">
            <a:avLst>
              <a:gd name="adj" fmla="val 17949"/>
            </a:avLst>
          </a:prstGeom>
          <a:solidFill>
            <a:srgbClr val="0679A3"/>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5F37E916-1409-414D-AA50-2FCB5097635C}" type="slidenum">
              <a:rPr lang="en-US" altLang="en-US" smtClean="0">
                <a:solidFill>
                  <a:srgbClr val="FFFFFF"/>
                </a:solidFill>
              </a:rPr>
              <a:pPr algn="ctr" eaLnBrk="1" hangingPunct="1"/>
              <a:t>13</a:t>
            </a:fld>
            <a:endParaRPr lang="en-US" altLang="en-US" dirty="0">
              <a:solidFill>
                <a:srgbClr val="FFFFFF"/>
              </a:solidFill>
            </a:endParaRPr>
          </a:p>
        </p:txBody>
      </p:sp>
      <p:pic>
        <p:nvPicPr>
          <p:cNvPr id="4" name="Picture 3">
            <a:extLst>
              <a:ext uri="{FF2B5EF4-FFF2-40B4-BE49-F238E27FC236}">
                <a16:creationId xmlns:a16="http://schemas.microsoft.com/office/drawing/2014/main" id="{ADCADF90-2B26-05AC-1519-FAE451FD513B}"/>
              </a:ext>
            </a:extLst>
          </p:cNvPr>
          <p:cNvPicPr>
            <a:picLocks noChangeAspect="1"/>
          </p:cNvPicPr>
          <p:nvPr/>
        </p:nvPicPr>
        <p:blipFill>
          <a:blip r:embed="rId7"/>
          <a:srcRect l="7106" t="22809" r="7870" b="33596"/>
          <a:stretch>
            <a:fillRect/>
          </a:stretch>
        </p:blipFill>
        <p:spPr>
          <a:xfrm>
            <a:off x="1373427" y="1537424"/>
            <a:ext cx="2915450" cy="1494875"/>
          </a:xfrm>
          <a:prstGeom prst="rect">
            <a:avLst/>
          </a:prstGeom>
        </p:spPr>
      </p:pic>
      <p:sp>
        <p:nvSpPr>
          <p:cNvPr id="14" name="TextBox 13">
            <a:extLst>
              <a:ext uri="{FF2B5EF4-FFF2-40B4-BE49-F238E27FC236}">
                <a16:creationId xmlns:a16="http://schemas.microsoft.com/office/drawing/2014/main" id="{F4713E43-69B6-95B5-4B92-FD858AE4535D}"/>
              </a:ext>
            </a:extLst>
          </p:cNvPr>
          <p:cNvSpPr txBox="1"/>
          <p:nvPr/>
        </p:nvSpPr>
        <p:spPr>
          <a:xfrm>
            <a:off x="6463033" y="3503812"/>
            <a:ext cx="6097554" cy="2079224"/>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Specifications:</a:t>
            </a:r>
          </a:p>
          <a:p>
            <a:pPr lvl="0" eaLnBrk="0" hangingPunct="0">
              <a:lnSpc>
                <a:spcPct val="150000"/>
              </a:lnSpc>
              <a:defRPr/>
            </a:pPr>
            <a:r>
              <a:rPr lang="en-US" dirty="0"/>
              <a:t>• Size: 0.96-inch OLED</a:t>
            </a:r>
            <a:br>
              <a:rPr lang="en-US" dirty="0"/>
            </a:br>
            <a:r>
              <a:rPr lang="en-US" dirty="0"/>
              <a:t>• Resolution: 128 × 64 pixels</a:t>
            </a:r>
            <a:br>
              <a:rPr lang="en-US" dirty="0"/>
            </a:br>
            <a:r>
              <a:rPr lang="en-US" dirty="0"/>
              <a:t>• Interface: I²C</a:t>
            </a:r>
            <a:br>
              <a:rPr lang="en-US" dirty="0"/>
            </a:br>
            <a:r>
              <a:rPr lang="en-US" dirty="0"/>
              <a:t>• Low power consumption and high contrast</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0062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E635C-26B1-FB10-BC3F-D57AEA1FD4C2}"/>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EEE0C2EF-207E-19B1-2AB4-017BFEB0C9C3}"/>
              </a:ext>
            </a:extLst>
          </p:cNvPr>
          <p:cNvPicPr>
            <a:picLocks noChangeAspect="1"/>
          </p:cNvPicPr>
          <p:nvPr/>
        </p:nvPicPr>
        <p:blipFill>
          <a:blip r:embed="rId2"/>
          <a:stretch>
            <a:fillRect/>
          </a:stretch>
        </p:blipFill>
        <p:spPr>
          <a:xfrm>
            <a:off x="7604146" y="1044368"/>
            <a:ext cx="2981739" cy="2981739"/>
          </a:xfrm>
          <a:prstGeom prst="rect">
            <a:avLst/>
          </a:prstGeom>
        </p:spPr>
      </p:pic>
      <p:pic>
        <p:nvPicPr>
          <p:cNvPr id="13" name="Picture 12">
            <a:extLst>
              <a:ext uri="{FF2B5EF4-FFF2-40B4-BE49-F238E27FC236}">
                <a16:creationId xmlns:a16="http://schemas.microsoft.com/office/drawing/2014/main" id="{07956CAF-2869-83EF-A971-358101492B63}"/>
              </a:ext>
            </a:extLst>
          </p:cNvPr>
          <p:cNvPicPr>
            <a:picLocks noChangeAspect="1"/>
          </p:cNvPicPr>
          <p:nvPr/>
        </p:nvPicPr>
        <p:blipFill>
          <a:blip r:embed="rId3"/>
          <a:stretch>
            <a:fillRect/>
          </a:stretch>
        </p:blipFill>
        <p:spPr>
          <a:xfrm>
            <a:off x="1381295" y="542442"/>
            <a:ext cx="3985592" cy="3985592"/>
          </a:xfrm>
          <a:prstGeom prst="rect">
            <a:avLst/>
          </a:prstGeom>
        </p:spPr>
      </p:pic>
      <p:sp>
        <p:nvSpPr>
          <p:cNvPr id="2" name="Title 1">
            <a:extLst>
              <a:ext uri="{FF2B5EF4-FFF2-40B4-BE49-F238E27FC236}">
                <a16:creationId xmlns:a16="http://schemas.microsoft.com/office/drawing/2014/main" id="{00AA9907-899D-F29D-B0E9-DD557297AE78}"/>
              </a:ext>
            </a:extLst>
          </p:cNvPr>
          <p:cNvSpPr>
            <a:spLocks noGrp="1"/>
          </p:cNvSpPr>
          <p:nvPr>
            <p:ph type="title"/>
          </p:nvPr>
        </p:nvSpPr>
        <p:spPr>
          <a:xfrm>
            <a:off x="730898" y="72607"/>
            <a:ext cx="9828696" cy="669995"/>
          </a:xfrm>
        </p:spPr>
        <p:txBody>
          <a:bodyPr/>
          <a:lstStyle/>
          <a:p>
            <a:r>
              <a:rPr lang="en-US" sz="4000" b="1" dirty="0">
                <a:solidFill>
                  <a:schemeClr val="tx1"/>
                </a:solidFill>
                <a:latin typeface="Times New Roman" panose="02020603050405020304" pitchFamily="18" charset="0"/>
                <a:cs typeface="Times New Roman" panose="02020603050405020304" pitchFamily="18" charset="0"/>
                <a:sym typeface="Calibri" panose="020F0502020204030204" pitchFamily="34" charset="0"/>
              </a:rPr>
              <a:t>Components Used </a:t>
            </a:r>
            <a:r>
              <a:rPr lang="en-US" sz="3200" b="1" dirty="0">
                <a:solidFill>
                  <a:schemeClr val="tx1"/>
                </a:solidFill>
                <a:latin typeface="Times New Roman" panose="02020603050405020304" pitchFamily="18" charset="0"/>
                <a:cs typeface="Times New Roman" panose="02020603050405020304" pitchFamily="18" charset="0"/>
                <a:sym typeface="Calibri" panose="020F0502020204030204" pitchFamily="34" charset="0"/>
              </a:rPr>
              <a:t>(continued)</a:t>
            </a:r>
            <a:endParaRPr lang="en-IN" sz="4000" dirty="0">
              <a:solidFill>
                <a:schemeClr val="tx1"/>
              </a:solidFill>
            </a:endParaRPr>
          </a:p>
        </p:txBody>
      </p:sp>
      <p:pic>
        <p:nvPicPr>
          <p:cNvPr id="5" name="Picture 10">
            <a:extLst>
              <a:ext uri="{FF2B5EF4-FFF2-40B4-BE49-F238E27FC236}">
                <a16:creationId xmlns:a16="http://schemas.microsoft.com/office/drawing/2014/main" id="{D7E0C029-EFC8-654C-FAA5-6AF4A0226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a:extLst>
              <a:ext uri="{FF2B5EF4-FFF2-40B4-BE49-F238E27FC236}">
                <a16:creationId xmlns:a16="http://schemas.microsoft.com/office/drawing/2014/main" id="{75E8C76F-CDD8-04FE-CE2E-71E5BA3B03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a:extLst>
              <a:ext uri="{FF2B5EF4-FFF2-40B4-BE49-F238E27FC236}">
                <a16:creationId xmlns:a16="http://schemas.microsoft.com/office/drawing/2014/main" id="{3D9DD611-D9EC-9305-6A60-ED0D529155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tuv-india-logo - Goa Sintered Products Pvt. Ltd">
            <a:extLst>
              <a:ext uri="{FF2B5EF4-FFF2-40B4-BE49-F238E27FC236}">
                <a16:creationId xmlns:a16="http://schemas.microsoft.com/office/drawing/2014/main" id="{498F78D4-DEC9-D93B-58A0-B4BDE1691E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54C49565-3632-6D94-06FA-F3B294BCEFA1}"/>
              </a:ext>
            </a:extLst>
          </p:cNvPr>
          <p:cNvSpPr txBox="1"/>
          <p:nvPr/>
        </p:nvSpPr>
        <p:spPr>
          <a:xfrm>
            <a:off x="6738143" y="940062"/>
            <a:ext cx="2981739" cy="492443"/>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6. </a:t>
            </a:r>
            <a:r>
              <a:rPr lang="en-US" sz="2600" dirty="0">
                <a:latin typeface="Times New Roman" panose="02020603050405020304" pitchFamily="18" charset="0"/>
                <a:cs typeface="Times New Roman" panose="02020603050405020304" pitchFamily="18" charset="0"/>
              </a:rPr>
              <a:t>3w Mini Speaker</a:t>
            </a:r>
            <a:endParaRPr lang="en-IN" sz="26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4B5359D-E736-7238-42CA-330DAAD75F5D}"/>
              </a:ext>
            </a:extLst>
          </p:cNvPr>
          <p:cNvSpPr txBox="1"/>
          <p:nvPr/>
        </p:nvSpPr>
        <p:spPr>
          <a:xfrm>
            <a:off x="927652" y="870402"/>
            <a:ext cx="4611756" cy="523220"/>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5. </a:t>
            </a:r>
            <a:r>
              <a:rPr lang="en-IN" sz="2800" dirty="0"/>
              <a:t>Li-Ion Battery</a:t>
            </a:r>
            <a:endParaRPr lang="en-US" sz="2600" b="1"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74ADEA6A-D403-5A85-67FF-4A839B33BD57}"/>
              </a:ext>
            </a:extLst>
          </p:cNvPr>
          <p:cNvSpPr txBox="1"/>
          <p:nvPr/>
        </p:nvSpPr>
        <p:spPr>
          <a:xfrm>
            <a:off x="321135" y="3398560"/>
            <a:ext cx="5407834" cy="2751394"/>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Specifications:</a:t>
            </a:r>
          </a:p>
          <a:p>
            <a:pPr lvl="0" eaLnBrk="0" hangingPunct="0">
              <a:lnSpc>
                <a:spcPct val="150000"/>
              </a:lnSpc>
              <a:defRPr/>
            </a:pPr>
            <a:r>
              <a:rPr lang="en-US" sz="2000" dirty="0"/>
              <a:t>• Nominal Voltage: </a:t>
            </a:r>
            <a:r>
              <a:rPr lang="en-US" sz="2000" b="1" dirty="0"/>
              <a:t>7.4 V</a:t>
            </a:r>
            <a:br>
              <a:rPr lang="en-US" sz="2000" dirty="0"/>
            </a:br>
            <a:r>
              <a:rPr lang="en-US" sz="2000" dirty="0"/>
              <a:t>• Capacity: </a:t>
            </a:r>
            <a:r>
              <a:rPr lang="en-US" sz="2000" b="1" dirty="0"/>
              <a:t>2200 </a:t>
            </a:r>
            <a:r>
              <a:rPr lang="en-US" sz="2000" b="1" dirty="0" err="1"/>
              <a:t>mAh</a:t>
            </a:r>
            <a:br>
              <a:rPr lang="en-US" sz="2000" dirty="0"/>
            </a:br>
            <a:r>
              <a:rPr lang="en-US" sz="2000" dirty="0"/>
              <a:t>• Maximum Voltage (Fully Charged): </a:t>
            </a:r>
            <a:r>
              <a:rPr lang="en-US" sz="2000" b="1" dirty="0"/>
              <a:t>8.4 V</a:t>
            </a:r>
            <a:br>
              <a:rPr lang="en-US" sz="2000" dirty="0"/>
            </a:br>
            <a:r>
              <a:rPr lang="en-US" sz="2000" dirty="0"/>
              <a:t>• Connector Type: </a:t>
            </a:r>
            <a:r>
              <a:rPr lang="en-US" sz="2000" b="1" dirty="0"/>
              <a:t>XT60</a:t>
            </a:r>
            <a:br>
              <a:rPr lang="en-US" sz="2000" dirty="0"/>
            </a:br>
            <a:r>
              <a:rPr lang="en-US" sz="2000" dirty="0"/>
              <a:t>• Lightweight and high discharge capability</a:t>
            </a:r>
            <a:endParaRPr lang="en-IN" sz="2000" b="1" dirty="0">
              <a:latin typeface="Times New Roman" panose="02020603050405020304" pitchFamily="18" charset="0"/>
              <a:cs typeface="Times New Roman" panose="02020603050405020304" pitchFamily="18" charset="0"/>
            </a:endParaRPr>
          </a:p>
        </p:txBody>
      </p:sp>
      <p:sp>
        <p:nvSpPr>
          <p:cNvPr id="9" name="AutoShape 4">
            <a:extLst>
              <a:ext uri="{FF2B5EF4-FFF2-40B4-BE49-F238E27FC236}">
                <a16:creationId xmlns:a16="http://schemas.microsoft.com/office/drawing/2014/main" id="{D8C474FD-6335-6825-5657-797618289625}"/>
              </a:ext>
            </a:extLst>
          </p:cNvPr>
          <p:cNvSpPr>
            <a:spLocks noChangeAspect="1" noChangeArrowheads="1"/>
          </p:cNvSpPr>
          <p:nvPr/>
        </p:nvSpPr>
        <p:spPr bwMode="auto">
          <a:xfrm>
            <a:off x="7180020" y="1593623"/>
            <a:ext cx="2952222" cy="2331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Slide Number Placeholder 5">
            <a:extLst>
              <a:ext uri="{FF2B5EF4-FFF2-40B4-BE49-F238E27FC236}">
                <a16:creationId xmlns:a16="http://schemas.microsoft.com/office/drawing/2014/main" id="{D4F3B09F-1134-E96C-D7A4-2BF21968D822}"/>
              </a:ext>
            </a:extLst>
          </p:cNvPr>
          <p:cNvSpPr>
            <a:spLocks noGrp="1"/>
          </p:cNvSpPr>
          <p:nvPr>
            <p:ph type="sldNum" sz="quarter" idx="10"/>
          </p:nvPr>
        </p:nvSpPr>
        <p:spPr bwMode="auto">
          <a:xfrm>
            <a:off x="11376025" y="5648325"/>
            <a:ext cx="731838" cy="396875"/>
          </a:xfrm>
          <a:prstGeom prst="bracketPair">
            <a:avLst>
              <a:gd name="adj" fmla="val 17949"/>
            </a:avLst>
          </a:prstGeom>
          <a:solidFill>
            <a:srgbClr val="0679A3"/>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5F37E916-1409-414D-AA50-2FCB5097635C}" type="slidenum">
              <a:rPr lang="en-US" altLang="en-US" smtClean="0">
                <a:solidFill>
                  <a:srgbClr val="FFFFFF"/>
                </a:solidFill>
              </a:rPr>
              <a:pPr algn="ctr" eaLnBrk="1" hangingPunct="1"/>
              <a:t>14</a:t>
            </a:fld>
            <a:endParaRPr lang="en-US" altLang="en-US" dirty="0">
              <a:solidFill>
                <a:srgbClr val="FFFFFF"/>
              </a:solidFill>
            </a:endParaRPr>
          </a:p>
        </p:txBody>
      </p:sp>
      <p:sp>
        <p:nvSpPr>
          <p:cNvPr id="14" name="TextBox 13">
            <a:extLst>
              <a:ext uri="{FF2B5EF4-FFF2-40B4-BE49-F238E27FC236}">
                <a16:creationId xmlns:a16="http://schemas.microsoft.com/office/drawing/2014/main" id="{9A431CFB-FC3E-5B3C-D51F-7B712A2FF793}"/>
              </a:ext>
            </a:extLst>
          </p:cNvPr>
          <p:cNvSpPr txBox="1"/>
          <p:nvPr/>
        </p:nvSpPr>
        <p:spPr>
          <a:xfrm>
            <a:off x="6182612" y="3446664"/>
            <a:ext cx="6377975" cy="2079224"/>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Specifications:</a:t>
            </a:r>
          </a:p>
          <a:p>
            <a:pPr lvl="0" eaLnBrk="0" hangingPunct="0">
              <a:lnSpc>
                <a:spcPct val="150000"/>
              </a:lnSpc>
              <a:defRPr/>
            </a:pPr>
            <a:r>
              <a:rPr lang="en-US" dirty="0"/>
              <a:t>• Output power: 3 W</a:t>
            </a:r>
            <a:br>
              <a:rPr lang="en-US" dirty="0"/>
            </a:br>
            <a:r>
              <a:rPr lang="en-US" dirty="0"/>
              <a:t>• Operating voltage: 5 V</a:t>
            </a:r>
            <a:br>
              <a:rPr lang="en-US" dirty="0"/>
            </a:br>
            <a:r>
              <a:rPr lang="en-US" dirty="0"/>
              <a:t>• Used for voice output and alerts</a:t>
            </a:r>
            <a:br>
              <a:rPr lang="en-US" dirty="0"/>
            </a:br>
            <a:r>
              <a:rPr lang="en-US" dirty="0"/>
              <a:t>• Compact and lightweight</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72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42FBB-6E89-D2ED-DD3F-89DDA592EE68}"/>
            </a:ext>
          </a:extLst>
        </p:cNvPr>
        <p:cNvGrpSpPr/>
        <p:nvPr/>
      </p:nvGrpSpPr>
      <p:grpSpPr>
        <a:xfrm>
          <a:off x="0" y="0"/>
          <a:ext cx="0" cy="0"/>
          <a:chOff x="0" y="0"/>
          <a:chExt cx="0" cy="0"/>
        </a:xfrm>
      </p:grpSpPr>
      <p:sp>
        <p:nvSpPr>
          <p:cNvPr id="1048710" name="Slide Number Placeholder 5">
            <a:extLst>
              <a:ext uri="{FF2B5EF4-FFF2-40B4-BE49-F238E27FC236}">
                <a16:creationId xmlns:a16="http://schemas.microsoft.com/office/drawing/2014/main" id="{68693763-1ED6-F768-EB50-7D21723E5447}"/>
              </a:ext>
            </a:extLst>
          </p:cNvPr>
          <p:cNvSpPr>
            <a:spLocks/>
          </p:cNvSpPr>
          <p:nvPr/>
        </p:nvSpPr>
        <p:spPr bwMode="auto">
          <a:xfrm>
            <a:off x="11376025" y="5648325"/>
            <a:ext cx="731838" cy="396875"/>
          </a:xfrm>
          <a:prstGeom prst="bracketPair">
            <a:avLst>
              <a:gd name="adj" fmla="val 17949"/>
            </a:avLst>
          </a:prstGeom>
          <a:solidFill>
            <a:srgbClr val="0679A3"/>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5F37E916-1409-414D-AA50-2FCB5097635C}" type="slidenum">
              <a:rPr lang="en-US" altLang="en-US" smtClean="0">
                <a:solidFill>
                  <a:srgbClr val="FFFFFF"/>
                </a:solidFill>
              </a:rPr>
              <a:pPr algn="ctr" eaLnBrk="1" hangingPunct="1"/>
              <a:t>15</a:t>
            </a:fld>
            <a:endParaRPr lang="en-US" altLang="en-US" dirty="0">
              <a:solidFill>
                <a:srgbClr val="FFFFFF"/>
              </a:solidFill>
            </a:endParaRPr>
          </a:p>
        </p:txBody>
      </p:sp>
      <p:sp>
        <p:nvSpPr>
          <p:cNvPr id="1048712" name="Title 1">
            <a:extLst>
              <a:ext uri="{FF2B5EF4-FFF2-40B4-BE49-F238E27FC236}">
                <a16:creationId xmlns:a16="http://schemas.microsoft.com/office/drawing/2014/main" id="{228CB9C4-D203-BC48-D3ED-4B36BEBD27E4}"/>
              </a:ext>
            </a:extLst>
          </p:cNvPr>
          <p:cNvSpPr>
            <a:spLocks noGrp="1" noChangeArrowheads="1"/>
          </p:cNvSpPr>
          <p:nvPr>
            <p:ph type="title"/>
          </p:nvPr>
        </p:nvSpPr>
        <p:spPr>
          <a:xfrm>
            <a:off x="500994" y="176909"/>
            <a:ext cx="9404350" cy="752475"/>
          </a:xfrm>
          <a:ln/>
        </p:spPr>
        <p:txBody>
          <a:bodyPr/>
          <a:lstStyle/>
          <a:p>
            <a:pPr latinLnBrk="0"/>
            <a:r>
              <a:rPr lang="en-IN" sz="4800" b="1" dirty="0">
                <a:solidFill>
                  <a:srgbClr val="0070C0"/>
                </a:solidFill>
                <a:latin typeface="Times New Roman" panose="02020603050405020304" pitchFamily="18" charset="0"/>
                <a:cs typeface="Times New Roman" panose="02020603050405020304" pitchFamily="18" charset="0"/>
              </a:rPr>
              <a:t>Results &amp; Discussion</a:t>
            </a:r>
            <a:endParaRPr lang="en-US" altLang="en-US" sz="5400" b="1" dirty="0">
              <a:solidFill>
                <a:srgbClr val="0070C0"/>
              </a:solidFill>
              <a:latin typeface="Times New Roman" panose="02020603050405020304" pitchFamily="18" charset="0"/>
              <a:cs typeface="Times New Roman" panose="02020603050405020304" pitchFamily="18" charset="0"/>
            </a:endParaRPr>
          </a:p>
        </p:txBody>
      </p:sp>
      <p:pic>
        <p:nvPicPr>
          <p:cNvPr id="2097232" name="Picture 10">
            <a:extLst>
              <a:ext uri="{FF2B5EF4-FFF2-40B4-BE49-F238E27FC236}">
                <a16:creationId xmlns:a16="http://schemas.microsoft.com/office/drawing/2014/main" id="{9B945BFF-FA7C-F63A-9F72-1CCC68E97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4" name="Picture 13">
            <a:extLst>
              <a:ext uri="{FF2B5EF4-FFF2-40B4-BE49-F238E27FC236}">
                <a16:creationId xmlns:a16="http://schemas.microsoft.com/office/drawing/2014/main" id="{2FA17E89-5B17-500C-1594-A831AB5D5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6" name="Picture 14">
            <a:extLst>
              <a:ext uri="{FF2B5EF4-FFF2-40B4-BE49-F238E27FC236}">
                <a16:creationId xmlns:a16="http://schemas.microsoft.com/office/drawing/2014/main" id="{83D6F236-F12B-3B22-32E3-AAF592C1C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8" name="Picture 12" descr="tuv-india-logo - Goa Sintered Products Pvt. Ltd">
            <a:extLst>
              <a:ext uri="{FF2B5EF4-FFF2-40B4-BE49-F238E27FC236}">
                <a16:creationId xmlns:a16="http://schemas.microsoft.com/office/drawing/2014/main" id="{3F2E5F38-E0E7-FC75-EEFD-27AAC04455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a:extLst>
              <a:ext uri="{FF2B5EF4-FFF2-40B4-BE49-F238E27FC236}">
                <a16:creationId xmlns:a16="http://schemas.microsoft.com/office/drawing/2014/main" id="{4C0CAD1B-2CDA-F98B-772A-1ECC1BF02D92}"/>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sp>
        <p:nvSpPr>
          <p:cNvPr id="15" name="TextBox 14">
            <a:extLst>
              <a:ext uri="{FF2B5EF4-FFF2-40B4-BE49-F238E27FC236}">
                <a16:creationId xmlns:a16="http://schemas.microsoft.com/office/drawing/2014/main" id="{CE43FC06-B34B-F78B-982E-8F2568FEF9A6}"/>
              </a:ext>
            </a:extLst>
          </p:cNvPr>
          <p:cNvSpPr txBox="1"/>
          <p:nvPr/>
        </p:nvSpPr>
        <p:spPr>
          <a:xfrm>
            <a:off x="4288769" y="2837334"/>
            <a:ext cx="914400" cy="914400"/>
          </a:xfrm>
          <a:prstGeom prst="rect">
            <a:avLst/>
          </a:prstGeom>
          <a:noFill/>
        </p:spPr>
        <p:txBody>
          <a:bodyPr wrap="square" rtlCol="0">
            <a:spAutoFit/>
          </a:bodyPr>
          <a:lstStyle/>
          <a:p>
            <a:endParaRPr lang="en-IN" dirty="0"/>
          </a:p>
        </p:txBody>
      </p:sp>
      <p:sp>
        <p:nvSpPr>
          <p:cNvPr id="4" name="Rectangle 2">
            <a:extLst>
              <a:ext uri="{FF2B5EF4-FFF2-40B4-BE49-F238E27FC236}">
                <a16:creationId xmlns:a16="http://schemas.microsoft.com/office/drawing/2014/main" id="{60D6279C-9E00-EA84-39F6-996C2B18AB59}"/>
              </a:ext>
            </a:extLst>
          </p:cNvPr>
          <p:cNvSpPr>
            <a:spLocks noChangeArrowheads="1"/>
          </p:cNvSpPr>
          <p:nvPr/>
        </p:nvSpPr>
        <p:spPr bwMode="auto">
          <a:xfrm>
            <a:off x="1054359" y="1277663"/>
            <a:ext cx="9265298" cy="373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n-US" sz="2000" dirty="0"/>
              <a:t>The developed humanoid serving robot successfully demonstrated smooth and stable movement during indoor testing. IMU-based balance control helped maintain stability while carrying food trays, reducing sudden jerks and improving motion reliability. The dual-mode operation enabled effective food serving and basic customer interaction through the web dashboard. The system responded well to dashboard commands with minimal delay, confirming reliable communication and control. Overall, the results validate that a compact, ESP32-based humanoid robot can perform efficient food delivery in restaurant environments.</a:t>
            </a:r>
          </a:p>
        </p:txBody>
      </p:sp>
    </p:spTree>
    <p:extLst>
      <p:ext uri="{BB962C8B-B14F-4D97-AF65-F5344CB8AC3E}">
        <p14:creationId xmlns:p14="http://schemas.microsoft.com/office/powerpoint/2010/main" val="338629898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235D2F-4F82-4F27-87E2-D39106775FBF}"/>
              </a:ext>
            </a:extLst>
          </p:cNvPr>
          <p:cNvSpPr>
            <a:spLocks noGrp="1"/>
          </p:cNvSpPr>
          <p:nvPr>
            <p:ph type="sldNum" sz="quarter" idx="10"/>
          </p:nvPr>
        </p:nvSpPr>
        <p:spPr/>
        <p:txBody>
          <a:bodyPr/>
          <a:lstStyle/>
          <a:p>
            <a:fld id="{28898E25-FCBC-4ACA-B737-97F7802B937B}" type="slidenum">
              <a:rPr lang="en-US" altLang="en-US" smtClean="0"/>
              <a:pPr/>
              <a:t>16</a:t>
            </a:fld>
            <a:endParaRPr lang="en-US" altLang="en-US" dirty="0"/>
          </a:p>
        </p:txBody>
      </p:sp>
      <p:pic>
        <p:nvPicPr>
          <p:cNvPr id="5" name="Picture 10">
            <a:extLst>
              <a:ext uri="{FF2B5EF4-FFF2-40B4-BE49-F238E27FC236}">
                <a16:creationId xmlns:a16="http://schemas.microsoft.com/office/drawing/2014/main" id="{83CD710B-F2F7-F4D3-BB9E-AE0C0899B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a:extLst>
              <a:ext uri="{FF2B5EF4-FFF2-40B4-BE49-F238E27FC236}">
                <a16:creationId xmlns:a16="http://schemas.microsoft.com/office/drawing/2014/main" id="{DB35F29A-2336-E204-5BCC-F75EB8283C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a:extLst>
              <a:ext uri="{FF2B5EF4-FFF2-40B4-BE49-F238E27FC236}">
                <a16:creationId xmlns:a16="http://schemas.microsoft.com/office/drawing/2014/main" id="{085B673C-F624-48BF-82A6-DC24DFF5D5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tuv-india-logo - Goa Sintered Products Pvt. Ltd">
            <a:extLst>
              <a:ext uri="{FF2B5EF4-FFF2-40B4-BE49-F238E27FC236}">
                <a16:creationId xmlns:a16="http://schemas.microsoft.com/office/drawing/2014/main" id="{905B8455-DE8E-DD4C-931F-936208064D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611B0676-7250-3D3A-8052-6121BE3D0B7F}"/>
              </a:ext>
            </a:extLst>
          </p:cNvPr>
          <p:cNvSpPr>
            <a:spLocks/>
          </p:cNvSpPr>
          <p:nvPr/>
        </p:nvSpPr>
        <p:spPr bwMode="auto">
          <a:xfrm>
            <a:off x="11376025" y="5638994"/>
            <a:ext cx="731838" cy="396875"/>
          </a:xfrm>
          <a:prstGeom prst="bracketPair">
            <a:avLst>
              <a:gd name="adj" fmla="val 17949"/>
            </a:avLst>
          </a:prstGeom>
          <a:solidFill>
            <a:srgbClr val="0679A3"/>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5F37E916-1409-414D-AA50-2FCB5097635C}" type="slidenum">
              <a:rPr lang="en-US" altLang="en-US" smtClean="0">
                <a:solidFill>
                  <a:srgbClr val="FFFFFF"/>
                </a:solidFill>
              </a:rPr>
              <a:pPr algn="ctr" eaLnBrk="1" hangingPunct="1"/>
              <a:t>16</a:t>
            </a:fld>
            <a:endParaRPr lang="en-US" altLang="en-US" dirty="0">
              <a:solidFill>
                <a:srgbClr val="FFFFFF"/>
              </a:solidFill>
            </a:endParaRPr>
          </a:p>
        </p:txBody>
      </p:sp>
      <p:sp>
        <p:nvSpPr>
          <p:cNvPr id="12" name="AutoShape 6">
            <a:extLst>
              <a:ext uri="{FF2B5EF4-FFF2-40B4-BE49-F238E27FC236}">
                <a16:creationId xmlns:a16="http://schemas.microsoft.com/office/drawing/2014/main" id="{368A54F9-DEB0-2EF7-1C97-003184F545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AutoShape 8" descr="Generated image">
            <a:extLst>
              <a:ext uri="{FF2B5EF4-FFF2-40B4-BE49-F238E27FC236}">
                <a16:creationId xmlns:a16="http://schemas.microsoft.com/office/drawing/2014/main" id="{31DB8642-8C1C-FDB8-E9B8-8C2E4586D3F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 name="WhatsApp Video 2026-01-09 at 12.48.26 AM">
            <a:hlinkClick r:id="" action="ppaction://media"/>
            <a:extLst>
              <a:ext uri="{FF2B5EF4-FFF2-40B4-BE49-F238E27FC236}">
                <a16:creationId xmlns:a16="http://schemas.microsoft.com/office/drawing/2014/main" id="{459E7601-9804-9748-9DD8-667A7517659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166363" y="963964"/>
            <a:ext cx="3114707" cy="5539671"/>
          </a:xfrm>
          <a:prstGeom prst="rect">
            <a:avLst/>
          </a:prstGeom>
        </p:spPr>
      </p:pic>
      <p:sp>
        <p:nvSpPr>
          <p:cNvPr id="22" name="TextBox 21">
            <a:extLst>
              <a:ext uri="{FF2B5EF4-FFF2-40B4-BE49-F238E27FC236}">
                <a16:creationId xmlns:a16="http://schemas.microsoft.com/office/drawing/2014/main" id="{BF33E2D5-25E3-7C0E-7E1E-8AEE83404618}"/>
              </a:ext>
            </a:extLst>
          </p:cNvPr>
          <p:cNvSpPr txBox="1"/>
          <p:nvPr/>
        </p:nvSpPr>
        <p:spPr>
          <a:xfrm>
            <a:off x="594827" y="160338"/>
            <a:ext cx="1448577" cy="584775"/>
          </a:xfrm>
          <a:prstGeom prst="rect">
            <a:avLst/>
          </a:prstGeom>
          <a:noFill/>
        </p:spPr>
        <p:txBody>
          <a:bodyPr wrap="square">
            <a:spAutoFit/>
          </a:bodyPr>
          <a:lstStyle/>
          <a:p>
            <a:r>
              <a:rPr lang="en-IN" sz="3200" b="1" dirty="0">
                <a:solidFill>
                  <a:srgbClr val="0070C0"/>
                </a:solidFill>
                <a:latin typeface="Times New Roman" panose="02020603050405020304" pitchFamily="18" charset="0"/>
                <a:cs typeface="Times New Roman" panose="02020603050405020304" pitchFamily="18" charset="0"/>
              </a:rPr>
              <a:t>Output</a:t>
            </a:r>
            <a:endParaRPr lang="en-IN" sz="3200" dirty="0"/>
          </a:p>
        </p:txBody>
      </p:sp>
      <p:sp>
        <p:nvSpPr>
          <p:cNvPr id="23" name="AutoShape 10">
            <a:extLst>
              <a:ext uri="{FF2B5EF4-FFF2-40B4-BE49-F238E27FC236}">
                <a16:creationId xmlns:a16="http://schemas.microsoft.com/office/drawing/2014/main" id="{DEEC7232-8136-1C93-15CE-55A61A4B417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4" name="Picture 23">
            <a:extLst>
              <a:ext uri="{FF2B5EF4-FFF2-40B4-BE49-F238E27FC236}">
                <a16:creationId xmlns:a16="http://schemas.microsoft.com/office/drawing/2014/main" id="{66CD13AF-B7AD-39DC-0D17-E706D3A72761}"/>
              </a:ext>
            </a:extLst>
          </p:cNvPr>
          <p:cNvPicPr>
            <a:picLocks noChangeAspect="1"/>
          </p:cNvPicPr>
          <p:nvPr/>
        </p:nvPicPr>
        <p:blipFill>
          <a:blip r:embed="rId9"/>
          <a:srcRect t="21154" r="13462" b="5097"/>
          <a:stretch>
            <a:fillRect/>
          </a:stretch>
        </p:blipFill>
        <p:spPr>
          <a:xfrm>
            <a:off x="8610031" y="3886200"/>
            <a:ext cx="2241515" cy="2901628"/>
          </a:xfrm>
          <a:prstGeom prst="rect">
            <a:avLst/>
          </a:prstGeom>
        </p:spPr>
      </p:pic>
      <p:pic>
        <p:nvPicPr>
          <p:cNvPr id="25" name="Picture 24">
            <a:extLst>
              <a:ext uri="{FF2B5EF4-FFF2-40B4-BE49-F238E27FC236}">
                <a16:creationId xmlns:a16="http://schemas.microsoft.com/office/drawing/2014/main" id="{A8793946-6054-FBB9-46DC-5A7F9BC39C04}"/>
              </a:ext>
            </a:extLst>
          </p:cNvPr>
          <p:cNvPicPr>
            <a:picLocks noChangeAspect="1"/>
          </p:cNvPicPr>
          <p:nvPr/>
        </p:nvPicPr>
        <p:blipFill>
          <a:blip r:embed="rId10"/>
          <a:stretch>
            <a:fillRect/>
          </a:stretch>
        </p:blipFill>
        <p:spPr>
          <a:xfrm>
            <a:off x="8610031" y="745113"/>
            <a:ext cx="2241515" cy="2988687"/>
          </a:xfrm>
          <a:prstGeom prst="rect">
            <a:avLst/>
          </a:prstGeom>
        </p:spPr>
      </p:pic>
    </p:spTree>
    <p:extLst>
      <p:ext uri="{BB962C8B-B14F-4D97-AF65-F5344CB8AC3E}">
        <p14:creationId xmlns:p14="http://schemas.microsoft.com/office/powerpoint/2010/main" val="214374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8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9512">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461C7-E218-924E-64E1-4F66AD3A5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75747-0FCE-B3E1-1089-0853C767EBEB}"/>
              </a:ext>
            </a:extLst>
          </p:cNvPr>
          <p:cNvSpPr>
            <a:spLocks noGrp="1"/>
          </p:cNvSpPr>
          <p:nvPr>
            <p:ph type="title"/>
          </p:nvPr>
        </p:nvSpPr>
        <p:spPr>
          <a:xfrm>
            <a:off x="609600" y="108950"/>
            <a:ext cx="9828696" cy="669995"/>
          </a:xfrm>
        </p:spPr>
        <p:txBody>
          <a:bodyPr/>
          <a:lstStyle/>
          <a:p>
            <a:r>
              <a:rPr lang="en-US" sz="40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 </a:t>
            </a:r>
            <a:endParaRPr lang="en-IN" sz="4000" dirty="0"/>
          </a:p>
        </p:txBody>
      </p:sp>
      <p:sp>
        <p:nvSpPr>
          <p:cNvPr id="4" name="Slide Number Placeholder 3">
            <a:extLst>
              <a:ext uri="{FF2B5EF4-FFF2-40B4-BE49-F238E27FC236}">
                <a16:creationId xmlns:a16="http://schemas.microsoft.com/office/drawing/2014/main" id="{083D796F-48B2-5B07-88FF-F565163D95B7}"/>
              </a:ext>
            </a:extLst>
          </p:cNvPr>
          <p:cNvSpPr>
            <a:spLocks noGrp="1"/>
          </p:cNvSpPr>
          <p:nvPr>
            <p:ph type="sldNum" sz="quarter" idx="10"/>
          </p:nvPr>
        </p:nvSpPr>
        <p:spPr/>
        <p:txBody>
          <a:bodyPr/>
          <a:lstStyle/>
          <a:p>
            <a:fld id="{28898E25-FCBC-4ACA-B737-97F7802B937B}" type="slidenum">
              <a:rPr lang="en-US" altLang="en-US" smtClean="0"/>
              <a:pPr/>
              <a:t>17</a:t>
            </a:fld>
            <a:endParaRPr lang="en-US" altLang="en-US" dirty="0"/>
          </a:p>
        </p:txBody>
      </p:sp>
      <p:pic>
        <p:nvPicPr>
          <p:cNvPr id="5" name="Picture 10">
            <a:extLst>
              <a:ext uri="{FF2B5EF4-FFF2-40B4-BE49-F238E27FC236}">
                <a16:creationId xmlns:a16="http://schemas.microsoft.com/office/drawing/2014/main" id="{12F608A7-7B5A-B271-E04D-C0B031AD2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a:extLst>
              <a:ext uri="{FF2B5EF4-FFF2-40B4-BE49-F238E27FC236}">
                <a16:creationId xmlns:a16="http://schemas.microsoft.com/office/drawing/2014/main" id="{7627C7E0-1E23-0066-8F29-8B97DB7DF1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a:extLst>
              <a:ext uri="{FF2B5EF4-FFF2-40B4-BE49-F238E27FC236}">
                <a16:creationId xmlns:a16="http://schemas.microsoft.com/office/drawing/2014/main" id="{C8772B46-8C9E-BEAD-76CF-450F9DB1DA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tuv-india-logo - Goa Sintered Products Pvt. Ltd">
            <a:extLst>
              <a:ext uri="{FF2B5EF4-FFF2-40B4-BE49-F238E27FC236}">
                <a16:creationId xmlns:a16="http://schemas.microsoft.com/office/drawing/2014/main" id="{5868CB8A-8840-0F5F-88E4-22F3C3D488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5">
            <a:extLst>
              <a:ext uri="{FF2B5EF4-FFF2-40B4-BE49-F238E27FC236}">
                <a16:creationId xmlns:a16="http://schemas.microsoft.com/office/drawing/2014/main" id="{15405C4A-C835-DCB0-F12F-FF79B66B328F}"/>
              </a:ext>
            </a:extLst>
          </p:cNvPr>
          <p:cNvSpPr>
            <a:spLocks/>
          </p:cNvSpPr>
          <p:nvPr/>
        </p:nvSpPr>
        <p:spPr bwMode="auto">
          <a:xfrm>
            <a:off x="11376025" y="5648325"/>
            <a:ext cx="731838" cy="396875"/>
          </a:xfrm>
          <a:prstGeom prst="bracketPair">
            <a:avLst>
              <a:gd name="adj" fmla="val 17949"/>
            </a:avLst>
          </a:prstGeom>
          <a:solidFill>
            <a:srgbClr val="0679A3"/>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5F37E916-1409-414D-AA50-2FCB5097635C}" type="slidenum">
              <a:rPr lang="en-US" altLang="en-US" smtClean="0">
                <a:solidFill>
                  <a:srgbClr val="FFFFFF"/>
                </a:solidFill>
              </a:rPr>
              <a:pPr algn="ctr" eaLnBrk="1" hangingPunct="1"/>
              <a:t>17</a:t>
            </a:fld>
            <a:endParaRPr lang="en-US" altLang="en-US" dirty="0">
              <a:solidFill>
                <a:srgbClr val="FFFFFF"/>
              </a:solidFill>
            </a:endParaRPr>
          </a:p>
        </p:txBody>
      </p:sp>
      <p:sp>
        <p:nvSpPr>
          <p:cNvPr id="11" name="TextBox 10">
            <a:extLst>
              <a:ext uri="{FF2B5EF4-FFF2-40B4-BE49-F238E27FC236}">
                <a16:creationId xmlns:a16="http://schemas.microsoft.com/office/drawing/2014/main" id="{FC819687-39BA-F8B0-88D0-8AEEAF41C6C5}"/>
              </a:ext>
            </a:extLst>
          </p:cNvPr>
          <p:cNvSpPr txBox="1"/>
          <p:nvPr/>
        </p:nvSpPr>
        <p:spPr>
          <a:xfrm>
            <a:off x="609600" y="255725"/>
            <a:ext cx="6685280" cy="523220"/>
          </a:xfrm>
          <a:prstGeom prst="rect">
            <a:avLst/>
          </a:prstGeom>
          <a:noFill/>
        </p:spPr>
        <p:txBody>
          <a:bodyPr wrap="square">
            <a:spAutoFit/>
          </a:bodyPr>
          <a:lstStyle/>
          <a:p>
            <a:r>
              <a:rPr lang="en-IN" sz="2800" b="1" dirty="0">
                <a:solidFill>
                  <a:srgbClr val="0070C0"/>
                </a:solidFill>
                <a:latin typeface="Times New Roman" panose="02020603050405020304" pitchFamily="18" charset="0"/>
                <a:cs typeface="Times New Roman" panose="02020603050405020304" pitchFamily="18" charset="0"/>
              </a:rPr>
              <a:t>Output (voice)</a:t>
            </a:r>
            <a:endParaRPr lang="en-IN" sz="2800" dirty="0"/>
          </a:p>
        </p:txBody>
      </p:sp>
      <p:pic>
        <p:nvPicPr>
          <p:cNvPr id="12" name="Hi am servii A intel (1)">
            <a:hlinkClick r:id="" action="ppaction://media"/>
            <a:extLst>
              <a:ext uri="{FF2B5EF4-FFF2-40B4-BE49-F238E27FC236}">
                <a16:creationId xmlns:a16="http://schemas.microsoft.com/office/drawing/2014/main" id="{CEBBF210-D337-CB63-9908-06E6C74ABBA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616325" y="1239838"/>
            <a:ext cx="487363" cy="487363"/>
          </a:xfrm>
          <a:prstGeom prst="rect">
            <a:avLst/>
          </a:prstGeom>
        </p:spPr>
      </p:pic>
      <p:pic>
        <p:nvPicPr>
          <p:cNvPr id="13" name="sorry this informati">
            <a:hlinkClick r:id="" action="ppaction://media"/>
            <a:extLst>
              <a:ext uri="{FF2B5EF4-FFF2-40B4-BE49-F238E27FC236}">
                <a16:creationId xmlns:a16="http://schemas.microsoft.com/office/drawing/2014/main" id="{9A0F1CBA-0A0F-2E53-F15A-8BB2F76C9A03}"/>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616324" y="3185318"/>
            <a:ext cx="487363" cy="487363"/>
          </a:xfrm>
          <a:prstGeom prst="rect">
            <a:avLst/>
          </a:prstGeom>
        </p:spPr>
      </p:pic>
      <p:sp>
        <p:nvSpPr>
          <p:cNvPr id="14" name="TextBox 13">
            <a:extLst>
              <a:ext uri="{FF2B5EF4-FFF2-40B4-BE49-F238E27FC236}">
                <a16:creationId xmlns:a16="http://schemas.microsoft.com/office/drawing/2014/main" id="{A1B1E87B-2B2A-EB0C-724C-E9E967BD8120}"/>
              </a:ext>
            </a:extLst>
          </p:cNvPr>
          <p:cNvSpPr txBox="1"/>
          <p:nvPr/>
        </p:nvSpPr>
        <p:spPr>
          <a:xfrm>
            <a:off x="5791200" y="1353186"/>
            <a:ext cx="3007360" cy="369332"/>
          </a:xfrm>
          <a:prstGeom prst="rect">
            <a:avLst/>
          </a:prstGeom>
          <a:noFill/>
        </p:spPr>
        <p:txBody>
          <a:bodyPr wrap="square" rtlCol="0">
            <a:spAutoFit/>
          </a:bodyPr>
          <a:lstStyle/>
          <a:p>
            <a:r>
              <a:rPr lang="en-IN" dirty="0"/>
              <a:t>1.Introduction</a:t>
            </a:r>
          </a:p>
        </p:txBody>
      </p:sp>
      <p:sp>
        <p:nvSpPr>
          <p:cNvPr id="15" name="TextBox 14">
            <a:extLst>
              <a:ext uri="{FF2B5EF4-FFF2-40B4-BE49-F238E27FC236}">
                <a16:creationId xmlns:a16="http://schemas.microsoft.com/office/drawing/2014/main" id="{3C4B74D8-65F3-E20E-0D15-F8BCE5E80E77}"/>
              </a:ext>
            </a:extLst>
          </p:cNvPr>
          <p:cNvSpPr txBox="1"/>
          <p:nvPr/>
        </p:nvSpPr>
        <p:spPr>
          <a:xfrm>
            <a:off x="5791200" y="3150156"/>
            <a:ext cx="3007360" cy="369332"/>
          </a:xfrm>
          <a:prstGeom prst="rect">
            <a:avLst/>
          </a:prstGeom>
          <a:noFill/>
        </p:spPr>
        <p:txBody>
          <a:bodyPr wrap="square" rtlCol="0">
            <a:spAutoFit/>
          </a:bodyPr>
          <a:lstStyle/>
          <a:p>
            <a:r>
              <a:rPr lang="en-IN" dirty="0"/>
              <a:t>2.reply</a:t>
            </a:r>
          </a:p>
        </p:txBody>
      </p:sp>
    </p:spTree>
    <p:extLst>
      <p:ext uri="{BB962C8B-B14F-4D97-AF65-F5344CB8AC3E}">
        <p14:creationId xmlns:p14="http://schemas.microsoft.com/office/powerpoint/2010/main" val="269334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7"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1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2"/>
                </p:tgtEl>
              </p:cMediaNode>
            </p:audio>
            <p:audio>
              <p:cMediaNode vol="80000">
                <p:cTn id="12"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0" name="Content Placeholder 2">
            <a:extLst>
              <a:ext uri="{FF2B5EF4-FFF2-40B4-BE49-F238E27FC236}">
                <a16:creationId xmlns:a16="http://schemas.microsoft.com/office/drawing/2014/main" id="{CC610B6F-FDD7-4D7E-9E47-CA38100B42C3}"/>
              </a:ext>
            </a:extLst>
          </p:cNvPr>
          <p:cNvSpPr>
            <a:spLocks noGrp="1" noChangeArrowheads="1"/>
          </p:cNvSpPr>
          <p:nvPr>
            <p:ph idx="1"/>
          </p:nvPr>
        </p:nvSpPr>
        <p:spPr>
          <a:xfrm>
            <a:off x="534145" y="1726730"/>
            <a:ext cx="7989144" cy="3435820"/>
          </a:xfrm>
          <a:ln/>
        </p:spPr>
        <p:txBody>
          <a:bodyPr/>
          <a:lstStyle/>
          <a:p>
            <a:pPr>
              <a:lnSpc>
                <a:spcPct val="150000"/>
              </a:lnSpc>
              <a:buClr>
                <a:schemeClr val="tx1">
                  <a:lumMod val="95000"/>
                  <a:lumOff val="5000"/>
                </a:schemeClr>
              </a:buClr>
              <a:buFont typeface="Wingdings" panose="05000000000000000000" pitchFamily="2" charset="2"/>
              <a:buChar char="Ø"/>
            </a:pPr>
            <a:r>
              <a:rPr lang="en-US" sz="2500" dirty="0">
                <a:latin typeface="Times New Roman" panose="02020603050405020304" pitchFamily="18" charset="0"/>
                <a:cs typeface="Times New Roman" panose="02020603050405020304" pitchFamily="18" charset="0"/>
              </a:rPr>
              <a:t>Reduces workload and fatigue of restaurant staff.</a:t>
            </a:r>
          </a:p>
          <a:p>
            <a:pPr>
              <a:lnSpc>
                <a:spcPct val="150000"/>
              </a:lnSpc>
              <a:buClr>
                <a:schemeClr val="tx1">
                  <a:lumMod val="95000"/>
                  <a:lumOff val="5000"/>
                </a:schemeClr>
              </a:buClr>
              <a:buFont typeface="Wingdings" panose="05000000000000000000" pitchFamily="2" charset="2"/>
              <a:buChar char="Ø"/>
            </a:pPr>
            <a:r>
              <a:rPr lang="en-US" sz="2500" dirty="0">
                <a:latin typeface="Times New Roman" panose="02020603050405020304" pitchFamily="18" charset="0"/>
                <a:cs typeface="Times New Roman" panose="02020603050405020304" pitchFamily="18" charset="0"/>
              </a:rPr>
              <a:t>Smooth and stable movement improves service reliability. </a:t>
            </a:r>
          </a:p>
          <a:p>
            <a:pPr>
              <a:lnSpc>
                <a:spcPct val="150000"/>
              </a:lnSpc>
              <a:buClr>
                <a:schemeClr val="tx1">
                  <a:lumMod val="95000"/>
                  <a:lumOff val="5000"/>
                </a:schemeClr>
              </a:buClr>
              <a:buFont typeface="Wingdings" panose="05000000000000000000" pitchFamily="2" charset="2"/>
              <a:buChar char="Ø"/>
            </a:pPr>
            <a:r>
              <a:rPr lang="en-US" sz="2500" dirty="0">
                <a:latin typeface="Times New Roman" panose="02020603050405020304" pitchFamily="18" charset="0"/>
                <a:cs typeface="Times New Roman" panose="02020603050405020304" pitchFamily="18" charset="0"/>
              </a:rPr>
              <a:t>Hygienic and contactless food delivery system.</a:t>
            </a:r>
          </a:p>
          <a:p>
            <a:pPr>
              <a:lnSpc>
                <a:spcPct val="150000"/>
              </a:lnSpc>
              <a:buClr>
                <a:schemeClr val="tx1">
                  <a:lumMod val="95000"/>
                  <a:lumOff val="5000"/>
                </a:schemeClr>
              </a:buClr>
              <a:buFont typeface="Wingdings" panose="05000000000000000000" pitchFamily="2" charset="2"/>
              <a:buChar char="Ø"/>
            </a:pPr>
            <a:r>
              <a:rPr lang="en-US" sz="2500" dirty="0">
                <a:latin typeface="Times New Roman" panose="02020603050405020304" pitchFamily="18" charset="0"/>
                <a:cs typeface="Times New Roman" panose="02020603050405020304" pitchFamily="18" charset="0"/>
              </a:rPr>
              <a:t>Easy monitoring and control using web dashboard.</a:t>
            </a:r>
          </a:p>
        </p:txBody>
      </p:sp>
      <p:sp>
        <p:nvSpPr>
          <p:cNvPr id="1048702" name="Slide Number Placeholder 5">
            <a:extLst>
              <a:ext uri="{FF2B5EF4-FFF2-40B4-BE49-F238E27FC236}">
                <a16:creationId xmlns:a16="http://schemas.microsoft.com/office/drawing/2014/main" id="{666B82F2-F2D5-42C2-B45C-5A43DA33E99B}"/>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D2AB21F7-733F-436C-AACD-F149054B13F9}" type="slidenum">
              <a:rPr lang="en-US" altLang="en-US">
                <a:solidFill>
                  <a:srgbClr val="FFFFFF"/>
                </a:solidFill>
              </a:rPr>
              <a:pPr algn="ctr" eaLnBrk="1" hangingPunct="1"/>
              <a:t>18</a:t>
            </a:fld>
            <a:endParaRPr lang="en-US" altLang="en-US">
              <a:solidFill>
                <a:srgbClr val="FFFFFF"/>
              </a:solidFill>
            </a:endParaRPr>
          </a:p>
        </p:txBody>
      </p:sp>
      <p:sp>
        <p:nvSpPr>
          <p:cNvPr id="1048704" name="Title 1">
            <a:extLst>
              <a:ext uri="{FF2B5EF4-FFF2-40B4-BE49-F238E27FC236}">
                <a16:creationId xmlns:a16="http://schemas.microsoft.com/office/drawing/2014/main" id="{B5AC77E0-70F9-49F8-A244-D9B5565187C9}"/>
              </a:ext>
            </a:extLst>
          </p:cNvPr>
          <p:cNvSpPr>
            <a:spLocks noGrp="1" noChangeArrowheads="1"/>
          </p:cNvSpPr>
          <p:nvPr>
            <p:ph type="title"/>
          </p:nvPr>
        </p:nvSpPr>
        <p:spPr>
          <a:xfrm>
            <a:off x="534145" y="323850"/>
            <a:ext cx="9404350" cy="752475"/>
          </a:xfrm>
          <a:ln/>
        </p:spPr>
        <p:txBody>
          <a:bodyPr/>
          <a:lstStyle/>
          <a:p>
            <a:pPr latinLnBrk="0"/>
            <a:r>
              <a:rPr lang="en-IN"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Advantages</a:t>
            </a:r>
            <a:endParaRPr lang="en-US" altLang="en-US" sz="5400" dirty="0">
              <a:latin typeface="Times New Roman" panose="02020603050405020304" pitchFamily="18" charset="0"/>
              <a:cs typeface="Times New Roman" panose="02020603050405020304" pitchFamily="18" charset="0"/>
            </a:endParaRPr>
          </a:p>
        </p:txBody>
      </p:sp>
      <p:pic>
        <p:nvPicPr>
          <p:cNvPr id="2097224" name="Picture 10">
            <a:extLst>
              <a:ext uri="{FF2B5EF4-FFF2-40B4-BE49-F238E27FC236}">
                <a16:creationId xmlns:a16="http://schemas.microsoft.com/office/drawing/2014/main" id="{10CE5D8B-BFCA-41B0-98C8-9AFDBCED5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6" name="Picture 13">
            <a:extLst>
              <a:ext uri="{FF2B5EF4-FFF2-40B4-BE49-F238E27FC236}">
                <a16:creationId xmlns:a16="http://schemas.microsoft.com/office/drawing/2014/main" id="{BE09B216-38BD-4120-A0EC-0D4733571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8" name="Picture 14">
            <a:extLst>
              <a:ext uri="{FF2B5EF4-FFF2-40B4-BE49-F238E27FC236}">
                <a16:creationId xmlns:a16="http://schemas.microsoft.com/office/drawing/2014/main" id="{CD439062-158B-4E0F-B774-277ACC740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0" name="Picture 12" descr="tuv-india-logo - Goa Sintered Products Pvt. Ltd">
            <a:extLst>
              <a:ext uri="{FF2B5EF4-FFF2-40B4-BE49-F238E27FC236}">
                <a16:creationId xmlns:a16="http://schemas.microsoft.com/office/drawing/2014/main" id="{6CE4EC0F-3970-4A2E-9E6F-6C5C691D7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9">
            <a:extLst>
              <a:ext uri="{FF2B5EF4-FFF2-40B4-BE49-F238E27FC236}">
                <a16:creationId xmlns:a16="http://schemas.microsoft.com/office/drawing/2014/main" id="{65B22D2A-0963-410E-971A-EFD0548F26E2}"/>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pic>
        <p:nvPicPr>
          <p:cNvPr id="2" name="Picture 1">
            <a:extLst>
              <a:ext uri="{FF2B5EF4-FFF2-40B4-BE49-F238E27FC236}">
                <a16:creationId xmlns:a16="http://schemas.microsoft.com/office/drawing/2014/main" id="{52201552-F7B1-0247-0252-56BFC0841BEB}"/>
              </a:ext>
            </a:extLst>
          </p:cNvPr>
          <p:cNvPicPr>
            <a:picLocks noChangeAspect="1"/>
          </p:cNvPicPr>
          <p:nvPr/>
        </p:nvPicPr>
        <p:blipFill>
          <a:blip r:embed="rId6"/>
          <a:stretch>
            <a:fillRect/>
          </a:stretch>
        </p:blipFill>
        <p:spPr>
          <a:xfrm>
            <a:off x="7085855" y="-290204"/>
            <a:ext cx="4572000" cy="6858000"/>
          </a:xfrm>
          <a:prstGeom prst="rect">
            <a:avLst/>
          </a:prstGeom>
        </p:spPr>
      </p:pic>
    </p:spTree>
    <p:extLst>
      <p:ext uri="{BB962C8B-B14F-4D97-AF65-F5344CB8AC3E}">
        <p14:creationId xmlns:p14="http://schemas.microsoft.com/office/powerpoint/2010/main" val="3083275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5E36C-AB58-609A-B7CA-99268704AA39}"/>
            </a:ext>
          </a:extLst>
        </p:cNvPr>
        <p:cNvGrpSpPr/>
        <p:nvPr/>
      </p:nvGrpSpPr>
      <p:grpSpPr>
        <a:xfrm>
          <a:off x="0" y="0"/>
          <a:ext cx="0" cy="0"/>
          <a:chOff x="0" y="0"/>
          <a:chExt cx="0" cy="0"/>
        </a:xfrm>
      </p:grpSpPr>
      <p:sp>
        <p:nvSpPr>
          <p:cNvPr id="1048702" name="Slide Number Placeholder 5">
            <a:extLst>
              <a:ext uri="{FF2B5EF4-FFF2-40B4-BE49-F238E27FC236}">
                <a16:creationId xmlns:a16="http://schemas.microsoft.com/office/drawing/2014/main" id="{121AA145-1258-D9E2-3036-CB6FBEC4ECD4}"/>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D2AB21F7-733F-436C-AACD-F149054B13F9}" type="slidenum">
              <a:rPr lang="en-US" altLang="en-US">
                <a:solidFill>
                  <a:srgbClr val="FFFFFF"/>
                </a:solidFill>
              </a:rPr>
              <a:pPr algn="ctr" eaLnBrk="1" hangingPunct="1"/>
              <a:t>19</a:t>
            </a:fld>
            <a:endParaRPr lang="en-US" altLang="en-US">
              <a:solidFill>
                <a:srgbClr val="FFFFFF"/>
              </a:solidFill>
            </a:endParaRPr>
          </a:p>
        </p:txBody>
      </p:sp>
      <p:sp>
        <p:nvSpPr>
          <p:cNvPr id="1048704" name="Title 1">
            <a:extLst>
              <a:ext uri="{FF2B5EF4-FFF2-40B4-BE49-F238E27FC236}">
                <a16:creationId xmlns:a16="http://schemas.microsoft.com/office/drawing/2014/main" id="{B17CE061-BE7E-A4F2-4B2F-D6FD64926AC9}"/>
              </a:ext>
            </a:extLst>
          </p:cNvPr>
          <p:cNvSpPr>
            <a:spLocks noGrp="1" noChangeArrowheads="1"/>
          </p:cNvSpPr>
          <p:nvPr>
            <p:ph type="title"/>
          </p:nvPr>
        </p:nvSpPr>
        <p:spPr>
          <a:xfrm>
            <a:off x="349436" y="365126"/>
            <a:ext cx="9404350" cy="752475"/>
          </a:xfrm>
          <a:ln/>
        </p:spPr>
        <p:txBody>
          <a:bodyPr/>
          <a:lstStyle/>
          <a:p>
            <a:pPr latinLnBrk="0"/>
            <a:r>
              <a:rPr lang="en-IN"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Limitations </a:t>
            </a:r>
            <a:endParaRPr lang="en-US" altLang="en-US" sz="5400" dirty="0">
              <a:latin typeface="Times New Roman" panose="02020603050405020304" pitchFamily="18" charset="0"/>
              <a:cs typeface="Times New Roman" panose="02020603050405020304" pitchFamily="18" charset="0"/>
            </a:endParaRPr>
          </a:p>
        </p:txBody>
      </p:sp>
      <p:pic>
        <p:nvPicPr>
          <p:cNvPr id="2097224" name="Picture 10">
            <a:extLst>
              <a:ext uri="{FF2B5EF4-FFF2-40B4-BE49-F238E27FC236}">
                <a16:creationId xmlns:a16="http://schemas.microsoft.com/office/drawing/2014/main" id="{0B41DA38-0A1A-C9F0-5166-E8686F371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6" name="Picture 13">
            <a:extLst>
              <a:ext uri="{FF2B5EF4-FFF2-40B4-BE49-F238E27FC236}">
                <a16:creationId xmlns:a16="http://schemas.microsoft.com/office/drawing/2014/main" id="{D5289D40-9679-2E30-1A6A-7E14CC8D9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8" name="Picture 14">
            <a:extLst>
              <a:ext uri="{FF2B5EF4-FFF2-40B4-BE49-F238E27FC236}">
                <a16:creationId xmlns:a16="http://schemas.microsoft.com/office/drawing/2014/main" id="{942B2EAE-EC1D-BFF0-7D87-F47A6BEDF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0" name="Picture 12" descr="tuv-india-logo - Goa Sintered Products Pvt. Ltd">
            <a:extLst>
              <a:ext uri="{FF2B5EF4-FFF2-40B4-BE49-F238E27FC236}">
                <a16:creationId xmlns:a16="http://schemas.microsoft.com/office/drawing/2014/main" id="{6BF1A09D-EE2C-FEFA-8914-C19A7D56D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9">
            <a:extLst>
              <a:ext uri="{FF2B5EF4-FFF2-40B4-BE49-F238E27FC236}">
                <a16:creationId xmlns:a16="http://schemas.microsoft.com/office/drawing/2014/main" id="{685436FF-EEA6-4387-4C3A-168EA699402E}"/>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sp>
        <p:nvSpPr>
          <p:cNvPr id="3" name="Rectangle 1">
            <a:extLst>
              <a:ext uri="{FF2B5EF4-FFF2-40B4-BE49-F238E27FC236}">
                <a16:creationId xmlns:a16="http://schemas.microsoft.com/office/drawing/2014/main" id="{B656A00C-1380-6183-59EC-EE0ABBCB0D99}"/>
              </a:ext>
            </a:extLst>
          </p:cNvPr>
          <p:cNvSpPr>
            <a:spLocks noGrp="1" noChangeArrowheads="1"/>
          </p:cNvSpPr>
          <p:nvPr>
            <p:ph idx="1"/>
          </p:nvPr>
        </p:nvSpPr>
        <p:spPr bwMode="auto">
          <a:xfrm>
            <a:off x="322449" y="1877540"/>
            <a:ext cx="7447349" cy="26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latinLnBrk="0" hangingPunct="0">
              <a:lnSpc>
                <a:spcPct val="150000"/>
              </a:lnSpc>
              <a:spcBef>
                <a:spcPct val="0"/>
              </a:spcBef>
              <a:buClrTx/>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Designed mainly for indoor environments.</a:t>
            </a:r>
          </a:p>
          <a:p>
            <a:pPr marL="285750" lvl="0" indent="-285750" eaLnBrk="0" latinLnBrk="0" hangingPunct="0">
              <a:lnSpc>
                <a:spcPct val="150000"/>
              </a:lnSpc>
              <a:spcBef>
                <a:spcPct val="0"/>
              </a:spcBef>
              <a:buClrTx/>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Limited load-carrying capacity.</a:t>
            </a:r>
          </a:p>
          <a:p>
            <a:pPr marL="285750" lvl="0" indent="-285750" eaLnBrk="0" latinLnBrk="0" hangingPunct="0">
              <a:lnSpc>
                <a:spcPct val="150000"/>
              </a:lnSpc>
              <a:spcBef>
                <a:spcPct val="0"/>
              </a:spcBef>
              <a:buClrTx/>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Dependent on stable Wi-Fi connectivity.</a:t>
            </a:r>
          </a:p>
          <a:p>
            <a:pPr marL="285750" lvl="0" indent="-285750" eaLnBrk="0" latinLnBrk="0" hangingPunct="0">
              <a:lnSpc>
                <a:spcPct val="150000"/>
              </a:lnSpc>
              <a:spcBef>
                <a:spcPct val="0"/>
              </a:spcBef>
              <a:buClrTx/>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Navigation limited to predefined paths.</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98D12E0-2268-50D9-3306-FF0289943880}"/>
              </a:ext>
            </a:extLst>
          </p:cNvPr>
          <p:cNvPicPr>
            <a:picLocks noChangeAspect="1"/>
          </p:cNvPicPr>
          <p:nvPr/>
        </p:nvPicPr>
        <p:blipFill>
          <a:blip r:embed="rId6"/>
          <a:srcRect t="18078" r="4612" b="4081"/>
          <a:stretch>
            <a:fillRect/>
          </a:stretch>
        </p:blipFill>
        <p:spPr>
          <a:xfrm>
            <a:off x="7769799" y="508518"/>
            <a:ext cx="3009190" cy="5338244"/>
          </a:xfrm>
          <a:prstGeom prst="rect">
            <a:avLst/>
          </a:prstGeom>
        </p:spPr>
      </p:pic>
    </p:spTree>
    <p:extLst>
      <p:ext uri="{BB962C8B-B14F-4D97-AF65-F5344CB8AC3E}">
        <p14:creationId xmlns:p14="http://schemas.microsoft.com/office/powerpoint/2010/main" val="1279912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Title 1">
            <a:extLst>
              <a:ext uri="{FF2B5EF4-FFF2-40B4-BE49-F238E27FC236}">
                <a16:creationId xmlns:a16="http://schemas.microsoft.com/office/drawing/2014/main" id="{A6708F20-3314-4E19-9650-6DB9AE4D9FA0}"/>
              </a:ext>
            </a:extLst>
          </p:cNvPr>
          <p:cNvSpPr>
            <a:spLocks noGrp="1" noChangeArrowheads="1"/>
          </p:cNvSpPr>
          <p:nvPr>
            <p:ph type="title"/>
          </p:nvPr>
        </p:nvSpPr>
        <p:spPr>
          <a:xfrm>
            <a:off x="0" y="31086"/>
            <a:ext cx="3146770" cy="877887"/>
          </a:xfrm>
          <a:ln/>
        </p:spPr>
        <p:txBody>
          <a:bodyPr/>
          <a:lstStyle/>
          <a:p>
            <a:pPr algn="ctr" latinLnBrk="0"/>
            <a:r>
              <a:rPr lang="en-US"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Contents</a:t>
            </a:r>
            <a:endParaRPr lang="en-US" altLang="en-US" sz="5400" dirty="0">
              <a:solidFill>
                <a:srgbClr val="0070C0"/>
              </a:solidFill>
            </a:endParaRPr>
          </a:p>
        </p:txBody>
      </p:sp>
      <p:sp>
        <p:nvSpPr>
          <p:cNvPr id="1048686" name="Content Placeholder 2">
            <a:extLst>
              <a:ext uri="{FF2B5EF4-FFF2-40B4-BE49-F238E27FC236}">
                <a16:creationId xmlns:a16="http://schemas.microsoft.com/office/drawing/2014/main" id="{0BDC202B-1CBF-45D4-BF72-CE11F6B2F100}"/>
              </a:ext>
            </a:extLst>
          </p:cNvPr>
          <p:cNvSpPr>
            <a:spLocks noGrp="1" noChangeArrowheads="1"/>
          </p:cNvSpPr>
          <p:nvPr>
            <p:ph idx="1"/>
          </p:nvPr>
        </p:nvSpPr>
        <p:spPr>
          <a:xfrm>
            <a:off x="1320144" y="700088"/>
            <a:ext cx="9374864" cy="5757862"/>
          </a:xfrm>
          <a:ln/>
        </p:spPr>
        <p:txBody>
          <a:bodyPr/>
          <a:lstStyle/>
          <a:p>
            <a:pPr marL="457200" indent="-457200" algn="just" latinLnBrk="0">
              <a:lnSpc>
                <a:spcPct val="150000"/>
              </a:lnSpc>
              <a:buClr>
                <a:schemeClr val="tx1">
                  <a:lumMod val="95000"/>
                  <a:lumOff val="5000"/>
                </a:schemeClr>
              </a:buClr>
              <a:buFont typeface="Wingdings" panose="05000000000000000000" pitchFamily="2" charset="2"/>
              <a:buChar char="Ø"/>
            </a:pPr>
            <a:r>
              <a:rPr lang="en-US" altLang="en-US" sz="36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Abstract</a:t>
            </a:r>
          </a:p>
          <a:p>
            <a:pPr marL="457200" indent="-457200" algn="just" latinLnBrk="0">
              <a:lnSpc>
                <a:spcPct val="150000"/>
              </a:lnSpc>
              <a:buClr>
                <a:schemeClr val="tx1">
                  <a:lumMod val="95000"/>
                  <a:lumOff val="5000"/>
                </a:schemeClr>
              </a:buClr>
              <a:buFont typeface="Wingdings" panose="05000000000000000000" pitchFamily="2" charset="2"/>
              <a:buChar char="Ø"/>
            </a:pPr>
            <a:r>
              <a:rPr lang="en-US" altLang="en-US" sz="36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Introduction</a:t>
            </a:r>
          </a:p>
          <a:p>
            <a:pPr marL="457200" indent="-457200" algn="just" latinLnBrk="0">
              <a:lnSpc>
                <a:spcPct val="150000"/>
              </a:lnSpc>
              <a:buClr>
                <a:schemeClr val="tx1">
                  <a:lumMod val="95000"/>
                  <a:lumOff val="5000"/>
                </a:schemeClr>
              </a:buClr>
              <a:buFont typeface="Wingdings" panose="05000000000000000000" pitchFamily="2" charset="2"/>
              <a:buChar char="Ø"/>
            </a:pPr>
            <a:r>
              <a:rPr lang="en-US" altLang="en-US" sz="36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Literature Survey </a:t>
            </a:r>
          </a:p>
          <a:p>
            <a:pPr marL="457200" indent="-457200" algn="just" latinLnBrk="0">
              <a:lnSpc>
                <a:spcPct val="150000"/>
              </a:lnSpc>
              <a:buClr>
                <a:schemeClr val="tx1">
                  <a:lumMod val="95000"/>
                  <a:lumOff val="5000"/>
                </a:schemeClr>
              </a:buClr>
              <a:buFont typeface="Wingdings" panose="05000000000000000000" pitchFamily="2" charset="2"/>
              <a:buChar char="Ø"/>
            </a:pPr>
            <a:r>
              <a:rPr lang="en-US" altLang="en-US" sz="36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Problem Statement</a:t>
            </a:r>
          </a:p>
          <a:p>
            <a:pPr marL="457200" indent="-457200" algn="just" latinLnBrk="0">
              <a:lnSpc>
                <a:spcPct val="150000"/>
              </a:lnSpc>
              <a:buClr>
                <a:schemeClr val="tx1">
                  <a:lumMod val="95000"/>
                  <a:lumOff val="5000"/>
                </a:schemeClr>
              </a:buClr>
              <a:buFont typeface="Wingdings" panose="05000000000000000000" pitchFamily="2" charset="2"/>
              <a:buChar char="Ø"/>
            </a:pPr>
            <a:r>
              <a:rPr lang="en-US" altLang="en-US" sz="36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Objectives of the Work </a:t>
            </a:r>
          </a:p>
          <a:p>
            <a:pPr marL="457200" indent="-457200" algn="just" latinLnBrk="0">
              <a:lnSpc>
                <a:spcPct val="150000"/>
              </a:lnSpc>
              <a:buClr>
                <a:schemeClr val="tx1">
                  <a:lumMod val="95000"/>
                  <a:lumOff val="5000"/>
                </a:schemeClr>
              </a:buClr>
              <a:buFont typeface="Wingdings" panose="05000000000000000000" pitchFamily="2" charset="2"/>
              <a:buChar char="Ø"/>
            </a:pPr>
            <a:r>
              <a:rPr lang="en-IN" altLang="en-US" sz="36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Methodology </a:t>
            </a:r>
            <a:endParaRPr lang="en-US" altLang="en-US" sz="3600" dirty="0">
              <a:latin typeface="Times New Roman" panose="02020603050405020304" pitchFamily="18" charset="0"/>
              <a:cs typeface="Times New Roman" panose="02020603050405020304" pitchFamily="18" charset="0"/>
            </a:endParaRPr>
          </a:p>
          <a:p>
            <a:pPr indent="-569913" algn="just" latinLnBrk="0"/>
            <a:endParaRPr lang="en-US" altLang="en-US" sz="2400" dirty="0">
              <a:latin typeface="Trebuchet MS" panose="020B0603020202020204" pitchFamily="34" charset="0"/>
              <a:sym typeface="Calibri" panose="020F0502020204030204" pitchFamily="34" charset="0"/>
            </a:endParaRPr>
          </a:p>
          <a:p>
            <a:pPr indent="-569913" algn="just" latinLnBrk="0"/>
            <a:endParaRPr lang="en-US" altLang="en-US" sz="2400" dirty="0">
              <a:latin typeface="Trebuchet MS" panose="020B0603020202020204" pitchFamily="34" charset="0"/>
              <a:sym typeface="Calibri" panose="020F0502020204030204" pitchFamily="34" charset="0"/>
            </a:endParaRPr>
          </a:p>
          <a:p>
            <a:pPr indent="-569913" algn="just" latinLnBrk="0"/>
            <a:endParaRPr lang="en-IN" altLang="en-US" sz="2400" dirty="0">
              <a:latin typeface="Trebuchet MS" panose="020B0603020202020204" pitchFamily="34" charset="0"/>
              <a:sym typeface="Calibri" panose="020F0502020204030204" pitchFamily="34" charset="0"/>
            </a:endParaRPr>
          </a:p>
        </p:txBody>
      </p:sp>
      <p:pic>
        <p:nvPicPr>
          <p:cNvPr id="2097208" name="Picture 13">
            <a:extLst>
              <a:ext uri="{FF2B5EF4-FFF2-40B4-BE49-F238E27FC236}">
                <a16:creationId xmlns:a16="http://schemas.microsoft.com/office/drawing/2014/main" id="{C404D674-4338-48C3-83BA-10FCFC8EC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10" name="Picture 14">
            <a:extLst>
              <a:ext uri="{FF2B5EF4-FFF2-40B4-BE49-F238E27FC236}">
                <a16:creationId xmlns:a16="http://schemas.microsoft.com/office/drawing/2014/main" id="{F20C934B-4B3E-41D5-8301-DD57DDFD4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8688" name="AutoShape 9" descr="No Challenge Revaluation Feature for 2012-2012 &amp;amp; Future Batches | VTU :  Book Spar | Website for students | VTU notes">
            <a:extLst>
              <a:ext uri="{FF2B5EF4-FFF2-40B4-BE49-F238E27FC236}">
                <a16:creationId xmlns:a16="http://schemas.microsoft.com/office/drawing/2014/main" id="{73D58B4F-3442-48F2-9216-1FC682CFA5EE}"/>
              </a:ext>
            </a:extLst>
          </p:cNvPr>
          <p:cNvSpPr>
            <a:spLocks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eaLnBrk="1" hangingPunct="1"/>
            <a:endParaRPr lang="en-IN" altLang="en-US"/>
          </a:p>
        </p:txBody>
      </p:sp>
      <p:pic>
        <p:nvPicPr>
          <p:cNvPr id="2097212" name="Picture 10">
            <a:extLst>
              <a:ext uri="{FF2B5EF4-FFF2-40B4-BE49-F238E27FC236}">
                <a16:creationId xmlns:a16="http://schemas.microsoft.com/office/drawing/2014/main" id="{A1FE9B5D-366D-49C4-BF28-64B63247D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14" name="Picture 12" descr="tuv-india-logo - Goa Sintered Products Pvt. Ltd">
            <a:extLst>
              <a:ext uri="{FF2B5EF4-FFF2-40B4-BE49-F238E27FC236}">
                <a16:creationId xmlns:a16="http://schemas.microsoft.com/office/drawing/2014/main" id="{35B5B091-F5E8-4484-A952-219E7BA09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9">
            <a:extLst>
              <a:ext uri="{FF2B5EF4-FFF2-40B4-BE49-F238E27FC236}">
                <a16:creationId xmlns:a16="http://schemas.microsoft.com/office/drawing/2014/main" id="{DE5A1BC9-6064-4FBE-931B-110549A39E9B}"/>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ABD8A336-07C9-4734-928F-28F2A1548A16}" type="slidenum">
              <a:rPr lang="en-US" altLang="en-US">
                <a:solidFill>
                  <a:srgbClr val="FFFFFF"/>
                </a:solidFill>
              </a:rPr>
              <a:pPr algn="ctr" eaLnBrk="1" hangingPunct="1"/>
              <a:t>2</a:t>
            </a:fld>
            <a:endParaRPr lang="en-US" altLang="en-US" dirty="0">
              <a:solidFill>
                <a:srgbClr val="FFFFFF"/>
              </a:solidFill>
            </a:endParaRPr>
          </a:p>
        </p:txBody>
      </p:sp>
      <p:sp>
        <p:nvSpPr>
          <p:cNvPr id="12" name="Rectangle 9">
            <a:extLst>
              <a:ext uri="{FF2B5EF4-FFF2-40B4-BE49-F238E27FC236}">
                <a16:creationId xmlns:a16="http://schemas.microsoft.com/office/drawing/2014/main" id="{2E1C60B0-1B1E-43E1-AA4F-5B6619F84E12}"/>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GMIT, Davangere</a:t>
            </a:r>
            <a:endParaRPr lang="en-IN" altLang="en-US" dirty="0">
              <a:ea typeface="Batang" panose="02030600000101010101" pitchFamily="18" charset="-127"/>
              <a:cs typeface="Times New Roman" panose="02020603050405020304" pitchFamily="18" charset="0"/>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05F1F-5B8E-B9C1-E7E6-69D04B5D7293}"/>
            </a:ext>
          </a:extLst>
        </p:cNvPr>
        <p:cNvGrpSpPr/>
        <p:nvPr/>
      </p:nvGrpSpPr>
      <p:grpSpPr>
        <a:xfrm>
          <a:off x="0" y="0"/>
          <a:ext cx="0" cy="0"/>
          <a:chOff x="0" y="0"/>
          <a:chExt cx="0" cy="0"/>
        </a:xfrm>
      </p:grpSpPr>
      <p:sp>
        <p:nvSpPr>
          <p:cNvPr id="1048702" name="Slide Number Placeholder 5">
            <a:extLst>
              <a:ext uri="{FF2B5EF4-FFF2-40B4-BE49-F238E27FC236}">
                <a16:creationId xmlns:a16="http://schemas.microsoft.com/office/drawing/2014/main" id="{888E81E6-913B-D121-6977-1FC5B7DE6BAC}"/>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D2AB21F7-733F-436C-AACD-F149054B13F9}" type="slidenum">
              <a:rPr lang="en-US" altLang="en-US">
                <a:solidFill>
                  <a:srgbClr val="FFFFFF"/>
                </a:solidFill>
              </a:rPr>
              <a:pPr algn="ctr" eaLnBrk="1" hangingPunct="1"/>
              <a:t>20</a:t>
            </a:fld>
            <a:endParaRPr lang="en-US" altLang="en-US">
              <a:solidFill>
                <a:srgbClr val="FFFFFF"/>
              </a:solidFill>
            </a:endParaRPr>
          </a:p>
        </p:txBody>
      </p:sp>
      <p:sp>
        <p:nvSpPr>
          <p:cNvPr id="1048704" name="Title 1">
            <a:extLst>
              <a:ext uri="{FF2B5EF4-FFF2-40B4-BE49-F238E27FC236}">
                <a16:creationId xmlns:a16="http://schemas.microsoft.com/office/drawing/2014/main" id="{E89CC355-99EE-A6B1-5704-CC8D22F6A0E1}"/>
              </a:ext>
            </a:extLst>
          </p:cNvPr>
          <p:cNvSpPr>
            <a:spLocks noGrp="1" noChangeArrowheads="1"/>
          </p:cNvSpPr>
          <p:nvPr>
            <p:ph type="title"/>
          </p:nvPr>
        </p:nvSpPr>
        <p:spPr>
          <a:xfrm>
            <a:off x="646113" y="452438"/>
            <a:ext cx="9404350" cy="752475"/>
          </a:xfrm>
          <a:ln/>
        </p:spPr>
        <p:txBody>
          <a:bodyPr/>
          <a:lstStyle/>
          <a:p>
            <a:pPr latinLnBrk="0"/>
            <a:r>
              <a:rPr lang="en-IN"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Applications</a:t>
            </a:r>
            <a:endParaRPr lang="en-US" altLang="en-US" sz="5400" dirty="0">
              <a:latin typeface="Times New Roman" panose="02020603050405020304" pitchFamily="18" charset="0"/>
              <a:cs typeface="Times New Roman" panose="02020603050405020304" pitchFamily="18" charset="0"/>
            </a:endParaRPr>
          </a:p>
        </p:txBody>
      </p:sp>
      <p:pic>
        <p:nvPicPr>
          <p:cNvPr id="2097224" name="Picture 10">
            <a:extLst>
              <a:ext uri="{FF2B5EF4-FFF2-40B4-BE49-F238E27FC236}">
                <a16:creationId xmlns:a16="http://schemas.microsoft.com/office/drawing/2014/main" id="{53D3B96C-FE79-ED30-C984-3C78B7D2D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6" name="Picture 13">
            <a:extLst>
              <a:ext uri="{FF2B5EF4-FFF2-40B4-BE49-F238E27FC236}">
                <a16:creationId xmlns:a16="http://schemas.microsoft.com/office/drawing/2014/main" id="{0EE0A8F0-39FE-E0FE-72CE-9BD24EAF8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8" name="Picture 14">
            <a:extLst>
              <a:ext uri="{FF2B5EF4-FFF2-40B4-BE49-F238E27FC236}">
                <a16:creationId xmlns:a16="http://schemas.microsoft.com/office/drawing/2014/main" id="{88077B47-C269-2A70-609E-653F65EF6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0" name="Picture 12" descr="tuv-india-logo - Goa Sintered Products Pvt. Ltd">
            <a:extLst>
              <a:ext uri="{FF2B5EF4-FFF2-40B4-BE49-F238E27FC236}">
                <a16:creationId xmlns:a16="http://schemas.microsoft.com/office/drawing/2014/main" id="{F76694E5-267F-410C-8BDB-797CB5403A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9">
            <a:extLst>
              <a:ext uri="{FF2B5EF4-FFF2-40B4-BE49-F238E27FC236}">
                <a16:creationId xmlns:a16="http://schemas.microsoft.com/office/drawing/2014/main" id="{8DEDE30F-1568-5C0C-EDDB-1F524B909A2C}"/>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sp>
        <p:nvSpPr>
          <p:cNvPr id="3" name="Rectangle 1">
            <a:extLst>
              <a:ext uri="{FF2B5EF4-FFF2-40B4-BE49-F238E27FC236}">
                <a16:creationId xmlns:a16="http://schemas.microsoft.com/office/drawing/2014/main" id="{437A254E-6FD3-ADA6-3FE9-B1B8DE315832}"/>
              </a:ext>
            </a:extLst>
          </p:cNvPr>
          <p:cNvSpPr>
            <a:spLocks noGrp="1" noChangeArrowheads="1"/>
          </p:cNvSpPr>
          <p:nvPr>
            <p:ph idx="1"/>
          </p:nvPr>
        </p:nvSpPr>
        <p:spPr bwMode="auto">
          <a:xfrm>
            <a:off x="344740" y="1667352"/>
            <a:ext cx="8596060" cy="3254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latinLnBrk="0" hangingPunct="0">
              <a:lnSpc>
                <a:spcPct val="150000"/>
              </a:lnSpc>
              <a:spcBef>
                <a:spcPct val="0"/>
              </a:spcBef>
              <a:buClrTx/>
              <a:buFont typeface="Wingdings" panose="05000000000000000000" pitchFamily="2" charset="2"/>
              <a:buChar char="Ø"/>
            </a:pPr>
            <a:r>
              <a:rPr lang="en-US" sz="2800" dirty="0"/>
              <a:t>Restaurants and cafés for automated food delivery</a:t>
            </a:r>
          </a:p>
          <a:p>
            <a:pPr marL="457200" lvl="0" indent="-457200" eaLnBrk="0" latinLnBrk="0" hangingPunct="0">
              <a:lnSpc>
                <a:spcPct val="150000"/>
              </a:lnSpc>
              <a:spcBef>
                <a:spcPct val="0"/>
              </a:spcBef>
              <a:buClrTx/>
              <a:buFont typeface="Wingdings" panose="05000000000000000000" pitchFamily="2" charset="2"/>
              <a:buChar char="Ø"/>
            </a:pPr>
            <a:r>
              <a:rPr lang="en-US" sz="2800" dirty="0"/>
              <a:t>Hotels for room service and customer assistance</a:t>
            </a:r>
          </a:p>
          <a:p>
            <a:pPr marL="457200" lvl="0" indent="-457200" eaLnBrk="0" latinLnBrk="0" hangingPunct="0">
              <a:lnSpc>
                <a:spcPct val="150000"/>
              </a:lnSpc>
              <a:spcBef>
                <a:spcPct val="0"/>
              </a:spcBef>
              <a:buClrTx/>
              <a:buFont typeface="Wingdings" panose="05000000000000000000" pitchFamily="2" charset="2"/>
              <a:buChar char="Ø"/>
            </a:pPr>
            <a:r>
              <a:rPr lang="en-US" sz="2800" dirty="0"/>
              <a:t>Hospitals for contactless item delivery</a:t>
            </a:r>
          </a:p>
          <a:p>
            <a:pPr marL="457200" lvl="0" indent="-457200" eaLnBrk="0" latinLnBrk="0" hangingPunct="0">
              <a:lnSpc>
                <a:spcPct val="150000"/>
              </a:lnSpc>
              <a:spcBef>
                <a:spcPct val="0"/>
              </a:spcBef>
              <a:buClrTx/>
              <a:buFont typeface="Wingdings" panose="05000000000000000000" pitchFamily="2" charset="2"/>
              <a:buChar char="Ø"/>
            </a:pPr>
            <a:r>
              <a:rPr lang="en-US" sz="2800" dirty="0"/>
              <a:t>Educational institutions for research and demonstrations</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FEA7693-2B2F-28F2-A2B7-0C198A195A9D}"/>
              </a:ext>
            </a:extLst>
          </p:cNvPr>
          <p:cNvPicPr>
            <a:picLocks noChangeAspect="1"/>
          </p:cNvPicPr>
          <p:nvPr/>
        </p:nvPicPr>
        <p:blipFill>
          <a:blip r:embed="rId6"/>
          <a:stretch>
            <a:fillRect/>
          </a:stretch>
        </p:blipFill>
        <p:spPr>
          <a:xfrm>
            <a:off x="7169944" y="-30162"/>
            <a:ext cx="4572000" cy="6858000"/>
          </a:xfrm>
          <a:prstGeom prst="rect">
            <a:avLst/>
          </a:prstGeom>
        </p:spPr>
      </p:pic>
    </p:spTree>
    <p:extLst>
      <p:ext uri="{BB962C8B-B14F-4D97-AF65-F5344CB8AC3E}">
        <p14:creationId xmlns:p14="http://schemas.microsoft.com/office/powerpoint/2010/main" val="1410285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D72FB-BB5D-24C4-F2B4-A892AEF6285A}"/>
            </a:ext>
          </a:extLst>
        </p:cNvPr>
        <p:cNvGrpSpPr/>
        <p:nvPr/>
      </p:nvGrpSpPr>
      <p:grpSpPr>
        <a:xfrm>
          <a:off x="0" y="0"/>
          <a:ext cx="0" cy="0"/>
          <a:chOff x="0" y="0"/>
          <a:chExt cx="0" cy="0"/>
        </a:xfrm>
      </p:grpSpPr>
      <p:sp>
        <p:nvSpPr>
          <p:cNvPr id="1048702" name="Slide Number Placeholder 5">
            <a:extLst>
              <a:ext uri="{FF2B5EF4-FFF2-40B4-BE49-F238E27FC236}">
                <a16:creationId xmlns:a16="http://schemas.microsoft.com/office/drawing/2014/main" id="{91E58874-BDB4-D0E5-64D6-49845FEAA1AC}"/>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D2AB21F7-733F-436C-AACD-F149054B13F9}" type="slidenum">
              <a:rPr lang="en-US" altLang="en-US">
                <a:solidFill>
                  <a:srgbClr val="FFFFFF"/>
                </a:solidFill>
              </a:rPr>
              <a:pPr algn="ctr" eaLnBrk="1" hangingPunct="1"/>
              <a:t>21</a:t>
            </a:fld>
            <a:endParaRPr lang="en-US" altLang="en-US">
              <a:solidFill>
                <a:srgbClr val="FFFFFF"/>
              </a:solidFill>
            </a:endParaRPr>
          </a:p>
        </p:txBody>
      </p:sp>
      <p:sp>
        <p:nvSpPr>
          <p:cNvPr id="1048704" name="Title 1">
            <a:extLst>
              <a:ext uri="{FF2B5EF4-FFF2-40B4-BE49-F238E27FC236}">
                <a16:creationId xmlns:a16="http://schemas.microsoft.com/office/drawing/2014/main" id="{4B1D350E-102B-1899-9669-30304CCFB6F5}"/>
              </a:ext>
            </a:extLst>
          </p:cNvPr>
          <p:cNvSpPr>
            <a:spLocks noGrp="1" noChangeArrowheads="1"/>
          </p:cNvSpPr>
          <p:nvPr>
            <p:ph type="title"/>
          </p:nvPr>
        </p:nvSpPr>
        <p:spPr>
          <a:xfrm>
            <a:off x="636782" y="257039"/>
            <a:ext cx="9404350" cy="752475"/>
          </a:xfrm>
          <a:ln/>
        </p:spPr>
        <p:txBody>
          <a:bodyPr/>
          <a:lstStyle/>
          <a:p>
            <a:pPr latinLnBrk="0"/>
            <a:r>
              <a:rPr lang="en-IN"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Future Work</a:t>
            </a:r>
            <a:endParaRPr lang="en-US" altLang="en-US" sz="5400" dirty="0">
              <a:latin typeface="Times New Roman" panose="02020603050405020304" pitchFamily="18" charset="0"/>
              <a:cs typeface="Times New Roman" panose="02020603050405020304" pitchFamily="18" charset="0"/>
            </a:endParaRPr>
          </a:p>
        </p:txBody>
      </p:sp>
      <p:pic>
        <p:nvPicPr>
          <p:cNvPr id="2097224" name="Picture 10">
            <a:extLst>
              <a:ext uri="{FF2B5EF4-FFF2-40B4-BE49-F238E27FC236}">
                <a16:creationId xmlns:a16="http://schemas.microsoft.com/office/drawing/2014/main" id="{A15D618D-1F2E-4C81-C2E1-F7FF9554E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6" name="Picture 13">
            <a:extLst>
              <a:ext uri="{FF2B5EF4-FFF2-40B4-BE49-F238E27FC236}">
                <a16:creationId xmlns:a16="http://schemas.microsoft.com/office/drawing/2014/main" id="{15CCC66D-F59A-BFAC-C935-FE1DF9B44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8" name="Picture 14">
            <a:extLst>
              <a:ext uri="{FF2B5EF4-FFF2-40B4-BE49-F238E27FC236}">
                <a16:creationId xmlns:a16="http://schemas.microsoft.com/office/drawing/2014/main" id="{C83D1AB7-847E-26BB-ABE9-4E35BC201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0" name="Picture 12" descr="tuv-india-logo - Goa Sintered Products Pvt. Ltd">
            <a:extLst>
              <a:ext uri="{FF2B5EF4-FFF2-40B4-BE49-F238E27FC236}">
                <a16:creationId xmlns:a16="http://schemas.microsoft.com/office/drawing/2014/main" id="{E06EEE08-99CB-BF2E-55F8-5C6DFF4B78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9">
            <a:extLst>
              <a:ext uri="{FF2B5EF4-FFF2-40B4-BE49-F238E27FC236}">
                <a16:creationId xmlns:a16="http://schemas.microsoft.com/office/drawing/2014/main" id="{107740DC-3307-A47C-1FC6-81EEB28BD95D}"/>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sp>
        <p:nvSpPr>
          <p:cNvPr id="2" name="Content Placeholder 1">
            <a:extLst>
              <a:ext uri="{FF2B5EF4-FFF2-40B4-BE49-F238E27FC236}">
                <a16:creationId xmlns:a16="http://schemas.microsoft.com/office/drawing/2014/main" id="{8047B503-1F8D-AA9C-8203-6566CEA44ABE}"/>
              </a:ext>
            </a:extLst>
          </p:cNvPr>
          <p:cNvSpPr>
            <a:spLocks noGrp="1" noChangeArrowheads="1"/>
          </p:cNvSpPr>
          <p:nvPr>
            <p:ph idx="1"/>
          </p:nvPr>
        </p:nvSpPr>
        <p:spPr bwMode="auto">
          <a:xfrm>
            <a:off x="808944" y="859804"/>
            <a:ext cx="9404350" cy="574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342900" eaLnBrk="0" latinLnBrk="0" hangingPunct="0">
              <a:lnSpc>
                <a:spcPct val="150000"/>
              </a:lnSpc>
              <a:spcBef>
                <a:spcPct val="0"/>
              </a:spcBef>
              <a:buClrTx/>
              <a:buFont typeface="Wingdings" panose="05000000000000000000" pitchFamily="2" charset="2"/>
              <a:buChar char="Ø"/>
            </a:pPr>
            <a:r>
              <a:rPr lang="en-US" sz="2400" dirty="0"/>
              <a:t>Implement </a:t>
            </a:r>
            <a:r>
              <a:rPr lang="en-US" sz="2400" b="1" dirty="0"/>
              <a:t>adaptive navigation algorithms</a:t>
            </a:r>
            <a:r>
              <a:rPr lang="en-US" sz="2400" dirty="0"/>
              <a:t> to handle dynamic restaurant layouts and moving people.</a:t>
            </a:r>
          </a:p>
          <a:p>
            <a:pPr lvl="0" indent="-342900" eaLnBrk="0" latinLnBrk="0" hangingPunct="0">
              <a:lnSpc>
                <a:spcPct val="150000"/>
              </a:lnSpc>
              <a:spcBef>
                <a:spcPct val="0"/>
              </a:spcBef>
              <a:buClrTx/>
              <a:buFont typeface="Wingdings" panose="05000000000000000000" pitchFamily="2" charset="2"/>
              <a:buChar char="Ø"/>
            </a:pPr>
            <a:r>
              <a:rPr lang="en-US" sz="2400" dirty="0"/>
              <a:t>Integrate </a:t>
            </a:r>
            <a:r>
              <a:rPr lang="en-US" sz="2400" b="1" dirty="0"/>
              <a:t>advanced voice recognition and natural language processing</a:t>
            </a:r>
            <a:r>
              <a:rPr lang="en-US" sz="2400" dirty="0"/>
              <a:t> for improved customer interaction and order handling.</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lvl="0" indent="-285750" eaLnBrk="0" latinLnBrk="0" hangingPunct="0">
              <a:lnSpc>
                <a:spcPct val="150000"/>
              </a:lnSpc>
              <a:spcBef>
                <a:spcPct val="0"/>
              </a:spcBef>
              <a:buClrTx/>
              <a:buFont typeface="Wingdings" panose="05000000000000000000" pitchFamily="2" charset="2"/>
              <a:buChar char="Ø"/>
            </a:pPr>
            <a:r>
              <a:rPr lang="en-US" sz="2400" dirty="0"/>
              <a:t>Enhance </a:t>
            </a:r>
            <a:r>
              <a:rPr lang="en-US" sz="2400" b="1" dirty="0"/>
              <a:t>battery management and power optimization</a:t>
            </a:r>
            <a:r>
              <a:rPr lang="en-US" sz="2400" dirty="0"/>
              <a:t> to support longer operational hours.</a:t>
            </a:r>
            <a:endParaRPr lang="en-US" sz="2400" dirty="0">
              <a:solidFill>
                <a:schemeClr val="tx1"/>
              </a:solidFill>
              <a:latin typeface="Times New Roman" panose="02020603050405020304" pitchFamily="18" charset="0"/>
              <a:cs typeface="Times New Roman" panose="02020603050405020304" pitchFamily="18" charset="0"/>
            </a:endParaRPr>
          </a:p>
          <a:p>
            <a:pPr marL="285750" lvl="0" indent="-285750" eaLnBrk="0" latinLnBrk="0" hangingPunct="0">
              <a:lnSpc>
                <a:spcPct val="150000"/>
              </a:lnSpc>
              <a:spcBef>
                <a:spcPct val="0"/>
              </a:spcBef>
              <a:buClrTx/>
              <a:buFont typeface="Wingdings" panose="05000000000000000000" pitchFamily="2" charset="2"/>
              <a:buChar char="Ø"/>
            </a:pPr>
            <a:r>
              <a:rPr lang="en-US" sz="2400" dirty="0"/>
              <a:t>Improve mechanical design to </a:t>
            </a:r>
            <a:r>
              <a:rPr lang="en-US" sz="2400" b="1" dirty="0"/>
              <a:t>increase load capacity and movement efficiency</a:t>
            </a:r>
            <a:r>
              <a:rPr lang="en-US" sz="2400" dirty="0"/>
              <a: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lvl="0" indent="-285750" eaLnBrk="0" latinLnBrk="0" hangingPunct="0">
              <a:lnSpc>
                <a:spcPct val="150000"/>
              </a:lnSpc>
              <a:spcBef>
                <a:spcPct val="0"/>
              </a:spcBef>
              <a:buClrTx/>
              <a:buFont typeface="Wingdings" panose="05000000000000000000" pitchFamily="2" charset="2"/>
              <a:buChar char="Ø"/>
            </a:pPr>
            <a:r>
              <a:rPr lang="en-US" sz="2400" dirty="0"/>
              <a:t>Incorporate </a:t>
            </a:r>
            <a:r>
              <a:rPr lang="en-US" sz="2400" b="1" dirty="0"/>
              <a:t>machine learning-based behavior adaptation</a:t>
            </a:r>
            <a:r>
              <a:rPr lang="en-US" sz="2400" dirty="0"/>
              <a:t> for smarter and more autonomous service operation.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4521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98" y="160338"/>
            <a:ext cx="4518991" cy="851797"/>
          </a:xfrm>
        </p:spPr>
        <p:txBody>
          <a:bodyPr/>
          <a:lstStyle/>
          <a:p>
            <a:pPr algn="ctr"/>
            <a:r>
              <a:rPr kumimoji="0" lang="en-IN" altLang="en-US" sz="4800" b="1" i="0" u="none" strike="noStrike" kern="1200" cap="none" spc="0" normalizeH="0" baseline="0" noProof="0" dirty="0">
                <a:ln>
                  <a:noFill/>
                </a:ln>
                <a:solidFill>
                  <a:srgbClr val="0070C0"/>
                </a:solidFill>
                <a:effectLst/>
                <a:uLnTx/>
                <a:uFillTx/>
                <a:latin typeface="Times New Roman" panose="02020603050405020304" pitchFamily="18" charset="0"/>
                <a:ea typeface="+mj-ea"/>
                <a:cs typeface="Times New Roman" panose="02020603050405020304" pitchFamily="18" charset="0"/>
                <a:sym typeface="Calibri" panose="020F0502020204030204" pitchFamily="34" charset="0"/>
              </a:rPr>
              <a:t>Conclusion </a:t>
            </a:r>
            <a:endParaRPr lang="en-US" sz="4000" b="1" dirty="0">
              <a:solidFill>
                <a:srgbClr val="00B0F0"/>
              </a:solidFill>
            </a:endParaRPr>
          </a:p>
        </p:txBody>
      </p:sp>
      <p:sp>
        <p:nvSpPr>
          <p:cNvPr id="4" name="Slide Number Placeholder 3"/>
          <p:cNvSpPr>
            <a:spLocks noGrp="1"/>
          </p:cNvSpPr>
          <p:nvPr>
            <p:ph type="sldNum" sz="quarter" idx="10"/>
          </p:nvPr>
        </p:nvSpPr>
        <p:spPr/>
        <p:txBody>
          <a:bodyPr/>
          <a:lstStyle/>
          <a:p>
            <a:fld id="{28898E25-FCBC-4ACA-B737-97F7802B937B}" type="slidenum">
              <a:rPr lang="en-US" altLang="en-US" smtClean="0"/>
              <a:pPr/>
              <a:t>22</a:t>
            </a:fld>
            <a:endParaRPr lang="en-US" altLang="en-US"/>
          </a:p>
        </p:txBody>
      </p:sp>
      <p:sp>
        <p:nvSpPr>
          <p:cNvPr id="5" name="Slide Number Placeholder 3">
            <a:extLst>
              <a:ext uri="{FF2B5EF4-FFF2-40B4-BE49-F238E27FC236}">
                <a16:creationId xmlns:a16="http://schemas.microsoft.com/office/drawing/2014/main" id="{6E0A9208-BDDF-1B6F-A56E-379C0C57546C}"/>
              </a:ext>
            </a:extLst>
          </p:cNvPr>
          <p:cNvSpPr txBox="1">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vert="horz" wrap="square" lIns="0" tIns="0" rIns="0" bIns="0" numCol="1" anchor="ctr" anchorCtr="0" compatLnSpc="1">
            <a:prstTxWarp prst="textNoShape">
              <a:avLst/>
            </a:prstTxWarp>
          </a:bodyPr>
          <a:lstStyle>
            <a:defPPr>
              <a:defRPr lang="zh-CN"/>
            </a:defPPr>
            <a:lvl1pPr algn="ctr" rtl="0" eaLnBrk="0" fontAlgn="base" hangingPunct="0">
              <a:spcBef>
                <a:spcPct val="0"/>
              </a:spcBef>
              <a:spcAft>
                <a:spcPct val="0"/>
              </a:spcAft>
              <a:defRPr b="1" i="1"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1pPr>
            <a:lvl2pPr marL="742950" indent="-28575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2pPr>
            <a:lvl3pPr marL="11430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3pPr>
            <a:lvl4pPr marL="16002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4pPr>
            <a:lvl5pPr marL="20574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5pPr>
            <a:lvl6pPr marL="2514600" indent="-228600" algn="l" defTabSz="457200" rtl="0" eaLnBrk="0" fontAlgn="base" latinLnBrk="0"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6pPr>
            <a:lvl7pPr marL="2971800" indent="-228600" algn="l" defTabSz="457200" rtl="0" eaLnBrk="0" fontAlgn="base" latinLnBrk="0"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7pPr>
            <a:lvl8pPr marL="3429000" indent="-228600" algn="l" defTabSz="457200" rtl="0" eaLnBrk="0" fontAlgn="base" latinLnBrk="0"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8pPr>
            <a:lvl9pPr marL="3886200" indent="-228600" algn="l" defTabSz="457200" rtl="0" eaLnBrk="0" fontAlgn="base" latinLnBrk="0"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9pPr>
          </a:lstStyle>
          <a:p>
            <a:pPr eaLnBrk="1" hangingPunct="1"/>
            <a:fld id="{9C352A9B-BC6A-4D67-808C-754B33505CC9}" type="slidenum">
              <a:rPr lang="en-US" altLang="en-US" i="0" smtClean="0">
                <a:solidFill>
                  <a:srgbClr val="FFFFFF"/>
                </a:solidFill>
              </a:rPr>
              <a:pPr eaLnBrk="1" hangingPunct="1"/>
              <a:t>22</a:t>
            </a:fld>
            <a:endParaRPr lang="en-US" altLang="en-US" i="0" dirty="0">
              <a:solidFill>
                <a:srgbClr val="FFFFFF"/>
              </a:solidFill>
            </a:endParaRPr>
          </a:p>
        </p:txBody>
      </p:sp>
      <p:pic>
        <p:nvPicPr>
          <p:cNvPr id="6" name="Picture 10">
            <a:extLst>
              <a:ext uri="{FF2B5EF4-FFF2-40B4-BE49-F238E27FC236}">
                <a16:creationId xmlns:a16="http://schemas.microsoft.com/office/drawing/2014/main" id="{670DC37F-DB00-CFA8-8BFF-D730EB12C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a:extLst>
              <a:ext uri="{FF2B5EF4-FFF2-40B4-BE49-F238E27FC236}">
                <a16:creationId xmlns:a16="http://schemas.microsoft.com/office/drawing/2014/main" id="{558855B5-468E-14D5-84E1-F22E05A84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CC5428D5-0754-0E25-E0D0-092817A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tuv-india-logo - Goa Sintered Products Pvt. Ltd">
            <a:extLst>
              <a:ext uri="{FF2B5EF4-FFF2-40B4-BE49-F238E27FC236}">
                <a16:creationId xmlns:a16="http://schemas.microsoft.com/office/drawing/2014/main" id="{D7B55367-1424-D2BB-CC09-E6AA7558D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
            <a:extLst>
              <a:ext uri="{FF2B5EF4-FFF2-40B4-BE49-F238E27FC236}">
                <a16:creationId xmlns:a16="http://schemas.microsoft.com/office/drawing/2014/main" id="{D0E1E582-40D8-D5E0-C3C6-AD012D42B103}"/>
              </a:ext>
            </a:extLst>
          </p:cNvPr>
          <p:cNvSpPr>
            <a:spLocks noGrp="1" noChangeArrowheads="1"/>
          </p:cNvSpPr>
          <p:nvPr>
            <p:ph idx="1"/>
          </p:nvPr>
        </p:nvSpPr>
        <p:spPr bwMode="auto">
          <a:xfrm>
            <a:off x="394386" y="1408113"/>
            <a:ext cx="10643728" cy="3911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latinLnBrk="0" hangingPunct="0">
              <a:lnSpc>
                <a:spcPct val="150000"/>
              </a:lnSpc>
              <a:spcBef>
                <a:spcPct val="0"/>
              </a:spcBef>
              <a:buClrTx/>
              <a:buFont typeface="Wingdings" panose="05000000000000000000" pitchFamily="2" charset="2"/>
              <a:buChar char="Ø"/>
            </a:pPr>
            <a:r>
              <a:rPr lang="en-US" sz="2400" dirty="0"/>
              <a:t>A compact humanoid autonomous serving robot was successfully developed.</a:t>
            </a:r>
          </a:p>
          <a:p>
            <a:pPr marL="457200" lvl="0" indent="-457200" eaLnBrk="0" latinLnBrk="0" hangingPunct="0">
              <a:lnSpc>
                <a:spcPct val="150000"/>
              </a:lnSpc>
              <a:spcBef>
                <a:spcPct val="0"/>
              </a:spcBef>
              <a:buClrTx/>
              <a:buFont typeface="Wingdings" panose="05000000000000000000" pitchFamily="2" charset="2"/>
              <a:buChar char="Ø"/>
            </a:pPr>
            <a:r>
              <a:rPr lang="en-US" sz="2400" dirty="0"/>
              <a:t> The system achieved smooth and stable movement using IMU-based control and performed reliable food delivery operations. </a:t>
            </a:r>
          </a:p>
          <a:p>
            <a:pPr marL="457200" lvl="0" indent="-457200" eaLnBrk="0" latinLnBrk="0" hangingPunct="0">
              <a:lnSpc>
                <a:spcPct val="150000"/>
              </a:lnSpc>
              <a:spcBef>
                <a:spcPct val="0"/>
              </a:spcBef>
              <a:buClrTx/>
              <a:buFont typeface="Wingdings" panose="05000000000000000000" pitchFamily="2" charset="2"/>
              <a:buChar char="Ø"/>
            </a:pPr>
            <a:r>
              <a:rPr lang="en-US" sz="2400" dirty="0"/>
              <a:t>Dual-mode functionality and dashboard integration enhanced usability and interaction. </a:t>
            </a:r>
          </a:p>
          <a:p>
            <a:pPr marL="457200" lvl="0" indent="-457200" eaLnBrk="0" latinLnBrk="0" hangingPunct="0">
              <a:lnSpc>
                <a:spcPct val="150000"/>
              </a:lnSpc>
              <a:spcBef>
                <a:spcPct val="0"/>
              </a:spcBef>
              <a:buClrTx/>
              <a:buFont typeface="Wingdings" panose="05000000000000000000" pitchFamily="2" charset="2"/>
              <a:buChar char="Ø"/>
            </a:pPr>
            <a:r>
              <a:rPr lang="en-US" sz="2400" dirty="0"/>
              <a:t>The project demonstrates the potential of cost-effective humanoid robots in improving efficiency and hygiene in hospitality environments.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F010D-51C0-A482-A069-72A82D004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E12E0-FBD3-4041-FCB0-3809BBE991AE}"/>
              </a:ext>
            </a:extLst>
          </p:cNvPr>
          <p:cNvSpPr>
            <a:spLocks noGrp="1"/>
          </p:cNvSpPr>
          <p:nvPr>
            <p:ph type="title"/>
          </p:nvPr>
        </p:nvSpPr>
        <p:spPr>
          <a:xfrm>
            <a:off x="-311517" y="36708"/>
            <a:ext cx="4518991" cy="851797"/>
          </a:xfrm>
        </p:spPr>
        <p:txBody>
          <a:bodyPr/>
          <a:lstStyle/>
          <a:p>
            <a:pPr algn="ctr"/>
            <a:r>
              <a:rPr kumimoji="0" lang="en-IN" altLang="en-US" sz="4800" b="1" i="0" u="none" strike="noStrike" kern="1200" cap="none" spc="0" normalizeH="0" baseline="0" noProof="0" dirty="0">
                <a:ln>
                  <a:noFill/>
                </a:ln>
                <a:solidFill>
                  <a:srgbClr val="0070C0"/>
                </a:solidFill>
                <a:effectLst/>
                <a:uLnTx/>
                <a:uFillTx/>
                <a:latin typeface="Times New Roman" panose="02020603050405020304" pitchFamily="18" charset="0"/>
                <a:ea typeface="+mj-ea"/>
                <a:cs typeface="Times New Roman" panose="02020603050405020304" pitchFamily="18" charset="0"/>
                <a:sym typeface="Calibri" panose="020F0502020204030204" pitchFamily="34" charset="0"/>
              </a:rPr>
              <a:t>References</a:t>
            </a:r>
            <a:endParaRPr lang="en-US" sz="4000" b="1" dirty="0">
              <a:solidFill>
                <a:srgbClr val="00B0F0"/>
              </a:solidFill>
            </a:endParaRPr>
          </a:p>
        </p:txBody>
      </p:sp>
      <p:sp>
        <p:nvSpPr>
          <p:cNvPr id="4" name="Slide Number Placeholder 3">
            <a:extLst>
              <a:ext uri="{FF2B5EF4-FFF2-40B4-BE49-F238E27FC236}">
                <a16:creationId xmlns:a16="http://schemas.microsoft.com/office/drawing/2014/main" id="{D9B435E4-7B1E-6119-3EF7-51D3A55216FF}"/>
              </a:ext>
            </a:extLst>
          </p:cNvPr>
          <p:cNvSpPr>
            <a:spLocks noGrp="1"/>
          </p:cNvSpPr>
          <p:nvPr>
            <p:ph type="sldNum" sz="quarter" idx="10"/>
          </p:nvPr>
        </p:nvSpPr>
        <p:spPr/>
        <p:txBody>
          <a:bodyPr/>
          <a:lstStyle/>
          <a:p>
            <a:fld id="{28898E25-FCBC-4ACA-B737-97F7802B937B}" type="slidenum">
              <a:rPr lang="en-US" altLang="en-US" smtClean="0"/>
              <a:pPr/>
              <a:t>23</a:t>
            </a:fld>
            <a:endParaRPr lang="en-US" altLang="en-US"/>
          </a:p>
        </p:txBody>
      </p:sp>
      <p:sp>
        <p:nvSpPr>
          <p:cNvPr id="5" name="Slide Number Placeholder 3">
            <a:extLst>
              <a:ext uri="{FF2B5EF4-FFF2-40B4-BE49-F238E27FC236}">
                <a16:creationId xmlns:a16="http://schemas.microsoft.com/office/drawing/2014/main" id="{CF4154BB-4F30-067C-2E01-061414FA4CFF}"/>
              </a:ext>
            </a:extLst>
          </p:cNvPr>
          <p:cNvSpPr txBox="1">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vert="horz" wrap="square" lIns="0" tIns="0" rIns="0" bIns="0" numCol="1" anchor="ctr" anchorCtr="0" compatLnSpc="1">
            <a:prstTxWarp prst="textNoShape">
              <a:avLst/>
            </a:prstTxWarp>
          </a:bodyPr>
          <a:lstStyle>
            <a:defPPr>
              <a:defRPr lang="zh-CN"/>
            </a:defPPr>
            <a:lvl1pPr algn="ctr" rtl="0" eaLnBrk="0" fontAlgn="base" hangingPunct="0">
              <a:spcBef>
                <a:spcPct val="0"/>
              </a:spcBef>
              <a:spcAft>
                <a:spcPct val="0"/>
              </a:spcAft>
              <a:defRPr b="1" i="1"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1pPr>
            <a:lvl2pPr marL="742950" indent="-28575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2pPr>
            <a:lvl3pPr marL="11430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3pPr>
            <a:lvl4pPr marL="16002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4pPr>
            <a:lvl5pPr marL="2057400" indent="-228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5pPr>
            <a:lvl6pPr marL="2514600" indent="-228600" algn="l" defTabSz="457200" rtl="0" eaLnBrk="0" fontAlgn="base" latinLnBrk="0"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6pPr>
            <a:lvl7pPr marL="2971800" indent="-228600" algn="l" defTabSz="457200" rtl="0" eaLnBrk="0" fontAlgn="base" latinLnBrk="0"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7pPr>
            <a:lvl8pPr marL="3429000" indent="-228600" algn="l" defTabSz="457200" rtl="0" eaLnBrk="0" fontAlgn="base" latinLnBrk="0"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8pPr>
            <a:lvl9pPr marL="3886200" indent="-228600" algn="l" defTabSz="457200" rtl="0" eaLnBrk="0" fontAlgn="base" latinLnBrk="0"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sym typeface="Calibri" panose="020F0502020204030204" pitchFamily="34" charset="0"/>
              </a:defRPr>
            </a:lvl9pPr>
          </a:lstStyle>
          <a:p>
            <a:pPr eaLnBrk="1" hangingPunct="1"/>
            <a:fld id="{9C352A9B-BC6A-4D67-808C-754B33505CC9}" type="slidenum">
              <a:rPr lang="en-US" altLang="en-US" i="0" smtClean="0">
                <a:solidFill>
                  <a:srgbClr val="FFFFFF"/>
                </a:solidFill>
              </a:rPr>
              <a:pPr eaLnBrk="1" hangingPunct="1"/>
              <a:t>23</a:t>
            </a:fld>
            <a:endParaRPr lang="en-US" altLang="en-US" i="0" dirty="0">
              <a:solidFill>
                <a:srgbClr val="FFFFFF"/>
              </a:solidFill>
            </a:endParaRPr>
          </a:p>
        </p:txBody>
      </p:sp>
      <p:pic>
        <p:nvPicPr>
          <p:cNvPr id="6" name="Picture 10">
            <a:extLst>
              <a:ext uri="{FF2B5EF4-FFF2-40B4-BE49-F238E27FC236}">
                <a16:creationId xmlns:a16="http://schemas.microsoft.com/office/drawing/2014/main" id="{C5DB3453-3FAD-4E80-3B7C-00F48A365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a:extLst>
              <a:ext uri="{FF2B5EF4-FFF2-40B4-BE49-F238E27FC236}">
                <a16:creationId xmlns:a16="http://schemas.microsoft.com/office/drawing/2014/main" id="{32CFE6B7-658C-5F79-3F59-11379F54F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DCC2FD19-D069-6816-435E-2182C9FFF6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tuv-india-logo - Goa Sintered Products Pvt. Ltd">
            <a:extLst>
              <a:ext uri="{FF2B5EF4-FFF2-40B4-BE49-F238E27FC236}">
                <a16:creationId xmlns:a16="http://schemas.microsoft.com/office/drawing/2014/main" id="{7CA6697D-10B4-BB5E-8EC2-92B48BF508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632C0A20-DA87-8300-B342-51E5DF9CF7C7}"/>
              </a:ext>
            </a:extLst>
          </p:cNvPr>
          <p:cNvSpPr>
            <a:spLocks noGrp="1" noChangeArrowheads="1"/>
          </p:cNvSpPr>
          <p:nvPr>
            <p:ph idx="1"/>
          </p:nvPr>
        </p:nvSpPr>
        <p:spPr bwMode="auto">
          <a:xfrm>
            <a:off x="502920" y="802577"/>
            <a:ext cx="10551160" cy="525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indent="0">
              <a:lnSpc>
                <a:spcPct val="150000"/>
              </a:lnSpc>
              <a:buNone/>
            </a:pPr>
            <a:r>
              <a:rPr lang="en-IN" sz="1200" dirty="0">
                <a:latin typeface="Times New Roman" panose="02020603050405020304" pitchFamily="18" charset="0"/>
                <a:cs typeface="Times New Roman" panose="02020603050405020304" pitchFamily="18" charset="0"/>
              </a:rPr>
              <a:t>[1] </a:t>
            </a:r>
            <a:r>
              <a:rPr lang="en-IN" sz="1200" b="1" dirty="0">
                <a:latin typeface="Times New Roman" panose="02020603050405020304" pitchFamily="18" charset="0"/>
                <a:cs typeface="Times New Roman" panose="02020603050405020304" pitchFamily="18" charset="0"/>
              </a:rPr>
              <a:t>Wan, L. C., &amp; Choi, Y.</a:t>
            </a:r>
            <a:r>
              <a:rPr lang="en-IN" sz="1200" dirty="0">
                <a:latin typeface="Times New Roman" panose="02020603050405020304" pitchFamily="18" charset="0"/>
                <a:cs typeface="Times New Roman" panose="02020603050405020304" pitchFamily="18" charset="0"/>
              </a:rPr>
              <a:t> (2021).</a:t>
            </a:r>
          </a:p>
          <a:p>
            <a:pPr marL="114300" indent="0">
              <a:lnSpc>
                <a:spcPct val="150000"/>
              </a:lnSpc>
              <a:buNone/>
            </a:pP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The rise of service robots in the hospitality industry</a:t>
            </a:r>
            <a:r>
              <a:rPr lang="en-IN" sz="1200" dirty="0">
                <a:latin typeface="Times New Roman" panose="02020603050405020304" pitchFamily="18" charset="0"/>
                <a:cs typeface="Times New Roman" panose="02020603050405020304" pitchFamily="18" charset="0"/>
              </a:rPr>
              <a:t>. Boston Hospitality Review.</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[2] </a:t>
            </a:r>
            <a:r>
              <a:rPr lang="en-IN" sz="1200" b="1" dirty="0">
                <a:latin typeface="Times New Roman" panose="02020603050405020304" pitchFamily="18" charset="0"/>
                <a:cs typeface="Times New Roman" panose="02020603050405020304" pitchFamily="18" charset="0"/>
              </a:rPr>
              <a:t>Beltran, J., Colorado, J., Muro, J., &amp; Parra, C.</a:t>
            </a:r>
            <a:r>
              <a:rPr lang="en-IN" sz="1200" dirty="0">
                <a:latin typeface="Times New Roman" panose="02020603050405020304" pitchFamily="18" charset="0"/>
                <a:cs typeface="Times New Roman" panose="02020603050405020304" pitchFamily="18" charset="0"/>
              </a:rPr>
              <a:t> (2019).</a:t>
            </a:r>
          </a:p>
          <a:p>
            <a:pPr marL="114300" indent="0">
              <a:lnSpc>
                <a:spcPct val="150000"/>
              </a:lnSpc>
              <a:buNone/>
            </a:pP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Design of a low-cost indoor navigation system for food delivery robots in restaurants</a:t>
            </a:r>
            <a:r>
              <a:rPr lang="en-IN" sz="1200" dirty="0">
                <a:latin typeface="Times New Roman" panose="02020603050405020304" pitchFamily="18" charset="0"/>
                <a:cs typeface="Times New Roman" panose="02020603050405020304" pitchFamily="18" charset="0"/>
              </a:rPr>
              <a:t>. Sensors, 19(22), 4910. DOI: 10.3390/s19224910</a:t>
            </a:r>
          </a:p>
          <a:p>
            <a:pPr marL="114300" indent="0">
              <a:lnSpc>
                <a:spcPct val="150000"/>
              </a:lnSpc>
              <a:buNone/>
            </a:pPr>
            <a:r>
              <a:rPr lang="en-IN" sz="1200" dirty="0">
                <a:latin typeface="Times New Roman" panose="02020603050405020304" pitchFamily="18" charset="0"/>
                <a:cs typeface="Times New Roman" panose="02020603050405020304" pitchFamily="18" charset="0"/>
              </a:rPr>
              <a:t>[3] </a:t>
            </a:r>
            <a:r>
              <a:rPr lang="en-IN" sz="1200" b="1" dirty="0">
                <a:latin typeface="Times New Roman" panose="02020603050405020304" pitchFamily="18" charset="0"/>
                <a:cs typeface="Times New Roman" panose="02020603050405020304" pitchFamily="18" charset="0"/>
              </a:rPr>
              <a:t>Qi, X., Zhang, M., Zhang, Y., &amp; Ying, J.</a:t>
            </a:r>
            <a:r>
              <a:rPr lang="en-IN" sz="1200" dirty="0">
                <a:latin typeface="Times New Roman" panose="02020603050405020304" pitchFamily="18" charset="0"/>
                <a:cs typeface="Times New Roman" panose="02020603050405020304" pitchFamily="18" charset="0"/>
              </a:rPr>
              <a:t> (2021).</a:t>
            </a:r>
          </a:p>
          <a:p>
            <a:pPr marL="114300" indent="0">
              <a:lnSpc>
                <a:spcPct val="150000"/>
              </a:lnSpc>
              <a:buNone/>
            </a:pP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Service humanoid robotics: A novel interactive system based on bionic design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PeerJ</a:t>
            </a:r>
            <a:r>
              <a:rPr lang="en-IN" sz="1200" dirty="0">
                <a:latin typeface="Times New Roman" panose="02020603050405020304" pitchFamily="18" charset="0"/>
                <a:cs typeface="Times New Roman" panose="02020603050405020304" pitchFamily="18" charset="0"/>
              </a:rPr>
              <a:t> Computer Science, 7, e674. Available at: </a:t>
            </a:r>
            <a:r>
              <a:rPr lang="en-IN" sz="1200" dirty="0">
                <a:latin typeface="Times New Roman" panose="02020603050405020304" pitchFamily="18" charset="0"/>
                <a:cs typeface="Times New Roman" panose="02020603050405020304" pitchFamily="18" charset="0"/>
                <a:hlinkClick r:id="rId6"/>
              </a:rPr>
              <a:t>https://peerj.com/articles/cs-674.pdf</a:t>
            </a:r>
            <a:endParaRPr lang="en-IN" sz="1200" dirty="0">
              <a:latin typeface="Times New Roman" panose="02020603050405020304" pitchFamily="18" charset="0"/>
              <a:cs typeface="Times New Roman" panose="02020603050405020304" pitchFamily="18" charset="0"/>
            </a:endParaRPr>
          </a:p>
          <a:p>
            <a:pPr marL="114300" indent="0">
              <a:lnSpc>
                <a:spcPct val="150000"/>
              </a:lnSpc>
              <a:buNone/>
            </a:pPr>
            <a:r>
              <a:rPr lang="en-IN" sz="1200" dirty="0">
                <a:latin typeface="Times New Roman" panose="02020603050405020304" pitchFamily="18" charset="0"/>
                <a:cs typeface="Times New Roman" panose="02020603050405020304" pitchFamily="18" charset="0"/>
              </a:rPr>
              <a:t>[4] </a:t>
            </a:r>
            <a:r>
              <a:rPr lang="en-IN" sz="1200" b="1" dirty="0">
                <a:latin typeface="Times New Roman" panose="02020603050405020304" pitchFamily="18" charset="0"/>
                <a:cs typeface="Times New Roman" panose="02020603050405020304" pitchFamily="18" charset="0"/>
              </a:rPr>
              <a:t>Li, J., Saunderson, S., &amp; Nejat, G.</a:t>
            </a:r>
            <a:r>
              <a:rPr lang="en-IN" sz="1200" dirty="0">
                <a:latin typeface="Times New Roman" panose="02020603050405020304" pitchFamily="18" charset="0"/>
                <a:cs typeface="Times New Roman" panose="02020603050405020304" pitchFamily="18" charset="0"/>
              </a:rPr>
              <a:t> (2025).</a:t>
            </a:r>
          </a:p>
          <a:p>
            <a:pPr marL="114300" indent="0">
              <a:lnSpc>
                <a:spcPct val="150000"/>
              </a:lnSpc>
              <a:buNone/>
            </a:pP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See what I mean? Expressiveness and clarity in robot display faces</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arXiv</a:t>
            </a:r>
            <a:r>
              <a:rPr lang="en-IN" sz="1200" dirty="0">
                <a:latin typeface="Times New Roman" panose="02020603050405020304" pitchFamily="18" charset="0"/>
                <a:cs typeface="Times New Roman" panose="02020603050405020304" pitchFamily="18" charset="0"/>
              </a:rPr>
              <a:t> preprint arXiv:2506.16643.DOI: 10.48550/arXiv.2506.16643</a:t>
            </a:r>
          </a:p>
          <a:p>
            <a:pPr marL="114300" indent="0">
              <a:lnSpc>
                <a:spcPct val="150000"/>
              </a:lnSpc>
              <a:buNone/>
            </a:pPr>
            <a:r>
              <a:rPr lang="en-IN" sz="1200" dirty="0">
                <a:latin typeface="Times New Roman" panose="02020603050405020304" pitchFamily="18" charset="0"/>
                <a:cs typeface="Times New Roman" panose="02020603050405020304" pitchFamily="18" charset="0"/>
              </a:rPr>
              <a:t>[5] </a:t>
            </a:r>
            <a:r>
              <a:rPr lang="en-IN" sz="1200" b="1" dirty="0">
                <a:latin typeface="Times New Roman" panose="02020603050405020304" pitchFamily="18" charset="0"/>
                <a:cs typeface="Times New Roman" panose="02020603050405020304" pitchFamily="18" charset="0"/>
              </a:rPr>
              <a:t>ACM Digital Library</a:t>
            </a:r>
            <a:r>
              <a:rPr lang="en-IN" sz="1200" dirty="0">
                <a:latin typeface="Times New Roman" panose="02020603050405020304" pitchFamily="18" charset="0"/>
                <a:cs typeface="Times New Roman" panose="02020603050405020304" pitchFamily="18" charset="0"/>
              </a:rPr>
              <a:t> (2024).</a:t>
            </a:r>
          </a:p>
          <a:p>
            <a:pPr marL="114300" indent="0">
              <a:lnSpc>
                <a:spcPct val="150000"/>
              </a:lnSpc>
              <a:buNone/>
            </a:pP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ESP32-based food serving robot with dual delivery/interaction modes and web dashboard </a:t>
            </a:r>
            <a:r>
              <a:rPr lang="en-IN" sz="1200" i="1" dirty="0" err="1">
                <a:latin typeface="Times New Roman" panose="02020603050405020304" pitchFamily="18" charset="0"/>
                <a:cs typeface="Times New Roman" panose="02020603050405020304" pitchFamily="18" charset="0"/>
              </a:rPr>
              <a:t>control</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10.1145/3723178.3723256</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[6] </a:t>
            </a:r>
            <a:r>
              <a:rPr lang="en-IN" sz="1200" b="1" dirty="0">
                <a:latin typeface="Times New Roman" panose="02020603050405020304" pitchFamily="18" charset="0"/>
                <a:cs typeface="Times New Roman" panose="02020603050405020304" pitchFamily="18" charset="0"/>
              </a:rPr>
              <a:t>Ivanov, S., &amp; Webster, C.</a:t>
            </a:r>
            <a:r>
              <a:rPr lang="en-IN" sz="1200" dirty="0">
                <a:latin typeface="Times New Roman" panose="02020603050405020304" pitchFamily="18" charset="0"/>
                <a:cs typeface="Times New Roman" panose="02020603050405020304" pitchFamily="18" charset="0"/>
              </a:rPr>
              <a:t> (2020).</a:t>
            </a:r>
          </a:p>
          <a:p>
            <a:pPr marL="114300" indent="0">
              <a:lnSpc>
                <a:spcPct val="150000"/>
              </a:lnSpc>
              <a:buNone/>
            </a:pP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Applications and implications of service robots in hospitality</a:t>
            </a:r>
            <a:r>
              <a:rPr lang="en-IN" sz="1200" dirty="0">
                <a:latin typeface="Times New Roman" panose="02020603050405020304" pitchFamily="18" charset="0"/>
                <a:cs typeface="Times New Roman" panose="02020603050405020304" pitchFamily="18" charset="0"/>
              </a:rPr>
              <a:t>. Cornell Hospitality Quarterly, 61(3), 247–265.DOI: 10.1177/1938965520923961</a:t>
            </a:r>
          </a:p>
          <a:p>
            <a:pPr marL="114300" indent="0">
              <a:lnSpc>
                <a:spcPct val="150000"/>
              </a:lnSpc>
              <a:buNone/>
            </a:pPr>
            <a:r>
              <a:rPr lang="en-IN" sz="1200" dirty="0">
                <a:latin typeface="Times New Roman" panose="02020603050405020304" pitchFamily="18" charset="0"/>
                <a:cs typeface="Times New Roman" panose="02020603050405020304" pitchFamily="18" charset="0"/>
              </a:rPr>
              <a:t>[7] </a:t>
            </a:r>
            <a:r>
              <a:rPr lang="en-IN" sz="1200" b="1" dirty="0">
                <a:latin typeface="Times New Roman" panose="02020603050405020304" pitchFamily="18" charset="0"/>
                <a:cs typeface="Times New Roman" panose="02020603050405020304" pitchFamily="18" charset="0"/>
              </a:rPr>
              <a:t>Zhang, F., Li, J., Zhang, X., Duan, S., &amp; Yang, S.-H.</a:t>
            </a:r>
            <a:r>
              <a:rPr lang="en-IN" sz="1200" dirty="0">
                <a:latin typeface="Times New Roman" panose="02020603050405020304" pitchFamily="18" charset="0"/>
                <a:cs typeface="Times New Roman" panose="02020603050405020304" pitchFamily="18" charset="0"/>
              </a:rPr>
              <a:t> (2025).</a:t>
            </a:r>
          </a:p>
          <a:p>
            <a:pPr marL="114300" indent="0">
              <a:lnSpc>
                <a:spcPct val="150000"/>
              </a:lnSpc>
              <a:buNone/>
            </a:pP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Indoor fusion positioning based on IMU–Ultrasonic–UWB and factor graph optimization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arXiv</a:t>
            </a:r>
            <a:r>
              <a:rPr lang="en-IN" sz="1200" dirty="0">
                <a:latin typeface="Times New Roman" panose="02020603050405020304" pitchFamily="18" charset="0"/>
                <a:cs typeface="Times New Roman" panose="02020603050405020304" pitchFamily="18" charset="0"/>
              </a:rPr>
              <a:t> preprint arXiv:2503.12726.</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DOI: 10.48550/arXiv.2503.12726</a:t>
            </a:r>
          </a:p>
          <a:p>
            <a:pPr marL="114300" indent="0">
              <a:lnSpc>
                <a:spcPct val="150000"/>
              </a:lnSpc>
              <a:buNone/>
            </a:pPr>
            <a:r>
              <a:rPr lang="en-IN" sz="1200" dirty="0">
                <a:latin typeface="Times New Roman" panose="02020603050405020304" pitchFamily="18" charset="0"/>
                <a:cs typeface="Times New Roman" panose="02020603050405020304" pitchFamily="18" charset="0"/>
              </a:rPr>
              <a:t>[8] </a:t>
            </a:r>
            <a:r>
              <a:rPr lang="en-IN" sz="1200" b="1" dirty="0">
                <a:latin typeface="Times New Roman" panose="02020603050405020304" pitchFamily="18" charset="0"/>
                <a:cs typeface="Times New Roman" panose="02020603050405020304" pitchFamily="18" charset="0"/>
              </a:rPr>
              <a:t>Zhang, Y., Keramat, M., </a:t>
            </a:r>
            <a:r>
              <a:rPr lang="en-IN" sz="1200" b="1" dirty="0" err="1">
                <a:latin typeface="Times New Roman" panose="02020603050405020304" pitchFamily="18" charset="0"/>
                <a:cs typeface="Times New Roman" panose="02020603050405020304" pitchFamily="18" charset="0"/>
              </a:rPr>
              <a:t>Botteghi</a:t>
            </a:r>
            <a:r>
              <a:rPr lang="en-IN" sz="1200" b="1" dirty="0">
                <a:latin typeface="Times New Roman" panose="02020603050405020304" pitchFamily="18" charset="0"/>
                <a:cs typeface="Times New Roman" panose="02020603050405020304" pitchFamily="18" charset="0"/>
              </a:rPr>
              <a:t>, N., et al.</a:t>
            </a:r>
            <a:r>
              <a:rPr lang="en-IN" sz="1200" dirty="0">
                <a:latin typeface="Times New Roman" panose="02020603050405020304" pitchFamily="18" charset="0"/>
                <a:cs typeface="Times New Roman" panose="02020603050405020304" pitchFamily="18" charset="0"/>
              </a:rPr>
              <a:t> (2023).</a:t>
            </a:r>
          </a:p>
          <a:p>
            <a:pPr marL="114300" indent="0">
              <a:lnSpc>
                <a:spcPct val="150000"/>
              </a:lnSpc>
              <a:buNone/>
            </a:pPr>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Distributed robotic systems in the edge-cloud continuum with ROS 2</a:t>
            </a:r>
            <a:r>
              <a:rPr lang="en-IN" sz="1200" dirty="0">
                <a:latin typeface="Times New Roman" panose="02020603050405020304" pitchFamily="18" charset="0"/>
                <a:cs typeface="Times New Roman" panose="02020603050405020304" pitchFamily="18" charset="0"/>
              </a:rPr>
              <a:t>. Journal of Intelligent &amp; Robotic Systems, 109, 34.DOI: 10.1007/s10846-022-01792-5</a:t>
            </a:r>
          </a:p>
        </p:txBody>
      </p:sp>
    </p:spTree>
    <p:extLst>
      <p:ext uri="{BB962C8B-B14F-4D97-AF65-F5344CB8AC3E}">
        <p14:creationId xmlns:p14="http://schemas.microsoft.com/office/powerpoint/2010/main" val="170535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BDAE3287-E488-4D6E-BA22-56515ABF9FF0}"/>
              </a:ext>
            </a:extLst>
          </p:cNvPr>
          <p:cNvSpPr>
            <a:spLocks noGrp="1"/>
          </p:cNvSpPr>
          <p:nvPr>
            <p:ph type="sldNum" sz="quarter" idx="10"/>
          </p:nvPr>
        </p:nvSpPr>
        <p:spPr bwMode="auto">
          <a:solidFill>
            <a:srgbClr val="0070C0"/>
          </a:solidFill>
          <a:ln>
            <a:round/>
            <a:headEnd/>
            <a:tailEnd/>
          </a:ln>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5BC8317-04D4-44B1-8891-B5EAA6733C60}" type="slidenum">
              <a:rPr lang="en-US" altLang="en-US">
                <a:solidFill>
                  <a:srgbClr val="FFFFFF"/>
                </a:solidFill>
              </a:rPr>
              <a:pPr eaLnBrk="1" hangingPunct="1"/>
              <a:t>24</a:t>
            </a:fld>
            <a:endParaRPr lang="en-US" altLang="en-US">
              <a:solidFill>
                <a:srgbClr val="FFFFFF"/>
              </a:solidFill>
            </a:endParaRPr>
          </a:p>
        </p:txBody>
      </p:sp>
      <p:pic>
        <p:nvPicPr>
          <p:cNvPr id="6148" name="Picture 10">
            <a:extLst>
              <a:ext uri="{FF2B5EF4-FFF2-40B4-BE49-F238E27FC236}">
                <a16:creationId xmlns:a16="http://schemas.microsoft.com/office/drawing/2014/main" id="{E36F0F92-28AE-4E6A-A44B-79447E3CF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13">
            <a:extLst>
              <a:ext uri="{FF2B5EF4-FFF2-40B4-BE49-F238E27FC236}">
                <a16:creationId xmlns:a16="http://schemas.microsoft.com/office/drawing/2014/main" id="{CD8A4F95-79AA-4628-B564-F3D3E8BAC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4">
            <a:extLst>
              <a:ext uri="{FF2B5EF4-FFF2-40B4-BE49-F238E27FC236}">
                <a16:creationId xmlns:a16="http://schemas.microsoft.com/office/drawing/2014/main" id="{377C7F48-C2AF-4DB1-91D7-118EC2CA8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12" descr="tuv-india-logo - Goa Sintered Products Pvt. Ltd">
            <a:extLst>
              <a:ext uri="{FF2B5EF4-FFF2-40B4-BE49-F238E27FC236}">
                <a16:creationId xmlns:a16="http://schemas.microsoft.com/office/drawing/2014/main" id="{66CE4545-34D5-4DB1-8EA6-5865B9AC7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7">
            <a:extLst>
              <a:ext uri="{FF2B5EF4-FFF2-40B4-BE49-F238E27FC236}">
                <a16:creationId xmlns:a16="http://schemas.microsoft.com/office/drawing/2014/main" id="{E48ABA72-DB93-43CF-AACE-ABBCB34EF5D6}"/>
              </a:ext>
            </a:extLst>
          </p:cNvPr>
          <p:cNvSpPr>
            <a:spLocks noChangeArrowheads="1"/>
          </p:cNvSpPr>
          <p:nvPr/>
        </p:nvSpPr>
        <p:spPr bwMode="auto">
          <a:xfrm>
            <a:off x="7783513" y="6550025"/>
            <a:ext cx="3471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chemeClr val="bg1"/>
                </a:solidFill>
                <a:ea typeface="Batang" panose="02030600000101010101" pitchFamily="18" charset="-127"/>
                <a:cs typeface="Times New Roman" panose="02020603050405020304" pitchFamily="18" charset="0"/>
              </a:rPr>
              <a:t>Dept of  ME , GMIT, Davangere</a:t>
            </a:r>
            <a:endParaRPr lang="en-IN" altLang="en-US" dirty="0">
              <a:solidFill>
                <a:schemeClr val="bg1"/>
              </a:solidFill>
              <a:ea typeface="Batang" panose="02030600000101010101" pitchFamily="18" charset="-127"/>
              <a:cs typeface="Times New Roman" panose="02020603050405020304" pitchFamily="18" charset="0"/>
            </a:endParaRPr>
          </a:p>
        </p:txBody>
      </p:sp>
      <p:sp>
        <p:nvSpPr>
          <p:cNvPr id="2" name="TextBox 1">
            <a:extLst>
              <a:ext uri="{FF2B5EF4-FFF2-40B4-BE49-F238E27FC236}">
                <a16:creationId xmlns:a16="http://schemas.microsoft.com/office/drawing/2014/main" id="{62C4BD89-9BCF-A71E-4929-E0A3BB50231D}"/>
              </a:ext>
            </a:extLst>
          </p:cNvPr>
          <p:cNvSpPr txBox="1"/>
          <p:nvPr/>
        </p:nvSpPr>
        <p:spPr>
          <a:xfrm>
            <a:off x="2453832" y="1074509"/>
            <a:ext cx="6609143" cy="4708981"/>
          </a:xfrm>
          <a:prstGeom prst="rect">
            <a:avLst/>
          </a:prstGeom>
          <a:solidFill>
            <a:schemeClr val="bg1"/>
          </a:solidFill>
        </p:spPr>
        <p:txBody>
          <a:bodyPr wrap="square" rtlCol="0">
            <a:spAutoFit/>
          </a:bodyPr>
          <a:lstStyle/>
          <a:p>
            <a:r>
              <a:rPr lang="en-IN" sz="15000" dirty="0">
                <a:ln w="0"/>
                <a:solidFill>
                  <a:schemeClr val="tx1"/>
                </a:solidFill>
                <a:effectLst>
                  <a:reflection blurRad="6350" stA="53000" endA="300" endPos="35500" dir="5400000" sy="-90000" algn="bl" rotWithShape="0"/>
                </a:effectLst>
                <a:latin typeface="Yu Gothic UI Semibold" panose="020B0700000000000000" pitchFamily="34" charset="-128"/>
                <a:ea typeface="Yu Gothic UI Semibold" panose="020B0700000000000000" pitchFamily="34" charset="-128"/>
              </a:rPr>
              <a:t>THANK </a:t>
            </a:r>
          </a:p>
          <a:p>
            <a:r>
              <a:rPr lang="en-IN" sz="15000" dirty="0">
                <a:ln w="0"/>
                <a:solidFill>
                  <a:schemeClr val="tx1"/>
                </a:solidFill>
                <a:effectLst>
                  <a:reflection blurRad="6350" stA="53000" endA="300" endPos="35500" dir="5400000" sy="-90000" algn="bl" rotWithShape="0"/>
                </a:effectLst>
                <a:latin typeface="Yu Gothic UI Semibold" panose="020B0700000000000000" pitchFamily="34" charset="-128"/>
                <a:ea typeface="Yu Gothic UI Semibold" panose="020B0700000000000000" pitchFamily="34" charset="-128"/>
              </a:rPr>
              <a:t>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1C18A-8BC3-1145-CBD2-23934CEE814E}"/>
            </a:ext>
          </a:extLst>
        </p:cNvPr>
        <p:cNvGrpSpPr/>
        <p:nvPr/>
      </p:nvGrpSpPr>
      <p:grpSpPr>
        <a:xfrm>
          <a:off x="0" y="0"/>
          <a:ext cx="0" cy="0"/>
          <a:chOff x="0" y="0"/>
          <a:chExt cx="0" cy="0"/>
        </a:xfrm>
      </p:grpSpPr>
      <p:sp>
        <p:nvSpPr>
          <p:cNvPr id="1048684" name="Title 1">
            <a:extLst>
              <a:ext uri="{FF2B5EF4-FFF2-40B4-BE49-F238E27FC236}">
                <a16:creationId xmlns:a16="http://schemas.microsoft.com/office/drawing/2014/main" id="{13E3707E-6BE9-6591-925A-79A1D4DCBB59}"/>
              </a:ext>
            </a:extLst>
          </p:cNvPr>
          <p:cNvSpPr>
            <a:spLocks noGrp="1" noChangeArrowheads="1"/>
          </p:cNvSpPr>
          <p:nvPr>
            <p:ph type="title"/>
          </p:nvPr>
        </p:nvSpPr>
        <p:spPr>
          <a:xfrm>
            <a:off x="144463" y="0"/>
            <a:ext cx="6055566" cy="901975"/>
          </a:xfrm>
          <a:ln/>
        </p:spPr>
        <p:txBody>
          <a:bodyPr/>
          <a:lstStyle/>
          <a:p>
            <a:pPr algn="ctr" latinLnBrk="0"/>
            <a:r>
              <a:rPr lang="en-US"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Contents </a:t>
            </a:r>
            <a:r>
              <a:rPr lang="en-US" altLang="en-US" sz="40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  (continued) </a:t>
            </a:r>
            <a:endParaRPr lang="en-US" altLang="en-US" dirty="0">
              <a:solidFill>
                <a:srgbClr val="0070C0"/>
              </a:solidFill>
            </a:endParaRPr>
          </a:p>
        </p:txBody>
      </p:sp>
      <p:sp>
        <p:nvSpPr>
          <p:cNvPr id="1048686" name="Content Placeholder 2">
            <a:extLst>
              <a:ext uri="{FF2B5EF4-FFF2-40B4-BE49-F238E27FC236}">
                <a16:creationId xmlns:a16="http://schemas.microsoft.com/office/drawing/2014/main" id="{C29634AC-2282-8545-D53E-D07026C24C82}"/>
              </a:ext>
            </a:extLst>
          </p:cNvPr>
          <p:cNvSpPr>
            <a:spLocks noGrp="1" noChangeArrowheads="1"/>
          </p:cNvSpPr>
          <p:nvPr>
            <p:ph idx="1"/>
          </p:nvPr>
        </p:nvSpPr>
        <p:spPr>
          <a:xfrm>
            <a:off x="1180185" y="700088"/>
            <a:ext cx="9178094" cy="6157912"/>
          </a:xfrm>
          <a:ln/>
        </p:spPr>
        <p:txBody>
          <a:bodyPr/>
          <a:lstStyle/>
          <a:p>
            <a:pPr marL="571500" indent="-571500" algn="just" latinLnBrk="0">
              <a:lnSpc>
                <a:spcPct val="150000"/>
              </a:lnSpc>
              <a:buClr>
                <a:schemeClr val="tx1">
                  <a:lumMod val="95000"/>
                  <a:lumOff val="5000"/>
                </a:schemeClr>
              </a:buClr>
              <a:buFont typeface="Wingdings" panose="05000000000000000000" pitchFamily="2" charset="2"/>
              <a:buChar char="Ø"/>
            </a:pPr>
            <a:r>
              <a:rPr lang="en-IN" altLang="en-US" sz="32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Results &amp; Discussion </a:t>
            </a:r>
          </a:p>
          <a:p>
            <a:pPr marL="571500" indent="-571500" algn="just" latinLnBrk="0">
              <a:lnSpc>
                <a:spcPct val="150000"/>
              </a:lnSpc>
              <a:buClr>
                <a:schemeClr val="tx1">
                  <a:lumMod val="95000"/>
                  <a:lumOff val="5000"/>
                </a:schemeClr>
              </a:buClr>
              <a:buFont typeface="Wingdings" panose="05000000000000000000" pitchFamily="2" charset="2"/>
              <a:buChar char="Ø"/>
            </a:pPr>
            <a:r>
              <a:rPr lang="en-IN" altLang="en-US" sz="32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Advantages </a:t>
            </a:r>
          </a:p>
          <a:p>
            <a:pPr marL="571500" indent="-571500" algn="just" latinLnBrk="0">
              <a:lnSpc>
                <a:spcPct val="150000"/>
              </a:lnSpc>
              <a:buClr>
                <a:schemeClr val="tx1">
                  <a:lumMod val="95000"/>
                  <a:lumOff val="5000"/>
                </a:schemeClr>
              </a:buClr>
              <a:buFont typeface="Wingdings" panose="05000000000000000000" pitchFamily="2" charset="2"/>
              <a:buChar char="Ø"/>
            </a:pPr>
            <a:r>
              <a:rPr lang="en-IN" altLang="en-US" sz="32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Limitations</a:t>
            </a:r>
          </a:p>
          <a:p>
            <a:pPr marL="571500" indent="-571500" algn="just" latinLnBrk="0">
              <a:lnSpc>
                <a:spcPct val="150000"/>
              </a:lnSpc>
              <a:buClr>
                <a:schemeClr val="tx1">
                  <a:lumMod val="95000"/>
                  <a:lumOff val="5000"/>
                </a:schemeClr>
              </a:buClr>
              <a:buFont typeface="Wingdings" panose="05000000000000000000" pitchFamily="2" charset="2"/>
              <a:buChar char="Ø"/>
            </a:pPr>
            <a:r>
              <a:rPr lang="en-IN" altLang="en-US" sz="32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Applications</a:t>
            </a:r>
          </a:p>
          <a:p>
            <a:pPr marL="571500" indent="-571500" algn="just" latinLnBrk="0">
              <a:lnSpc>
                <a:spcPct val="150000"/>
              </a:lnSpc>
              <a:buClr>
                <a:schemeClr val="tx1">
                  <a:lumMod val="95000"/>
                  <a:lumOff val="5000"/>
                </a:schemeClr>
              </a:buClr>
              <a:buFont typeface="Wingdings" panose="05000000000000000000" pitchFamily="2" charset="2"/>
              <a:buChar char="Ø"/>
            </a:pPr>
            <a:r>
              <a:rPr lang="en-IN" altLang="en-US" sz="32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Future Work</a:t>
            </a:r>
          </a:p>
          <a:p>
            <a:pPr marL="571500" indent="-571500" algn="just" latinLnBrk="0">
              <a:lnSpc>
                <a:spcPct val="150000"/>
              </a:lnSpc>
              <a:buClr>
                <a:schemeClr val="tx1">
                  <a:lumMod val="95000"/>
                  <a:lumOff val="5000"/>
                </a:schemeClr>
              </a:buClr>
              <a:buFont typeface="Wingdings" panose="05000000000000000000" pitchFamily="2" charset="2"/>
              <a:buChar char="Ø"/>
            </a:pPr>
            <a:r>
              <a:rPr lang="en-IN" altLang="en-US" sz="32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Conclusion </a:t>
            </a:r>
          </a:p>
          <a:p>
            <a:pPr marL="571500" indent="-571500" algn="just" latinLnBrk="0">
              <a:lnSpc>
                <a:spcPct val="150000"/>
              </a:lnSpc>
              <a:buClr>
                <a:schemeClr val="tx1">
                  <a:lumMod val="95000"/>
                  <a:lumOff val="5000"/>
                </a:schemeClr>
              </a:buClr>
              <a:buFont typeface="Wingdings" panose="05000000000000000000" pitchFamily="2" charset="2"/>
              <a:buChar char="Ø"/>
            </a:pPr>
            <a:r>
              <a:rPr lang="en-IN" altLang="en-US" sz="3200">
                <a:solidFill>
                  <a:srgbClr val="7030A0"/>
                </a:solidFill>
                <a:latin typeface="Times New Roman" panose="02020603050405020304" pitchFamily="18" charset="0"/>
                <a:cs typeface="Times New Roman" panose="02020603050405020304" pitchFamily="18" charset="0"/>
                <a:sym typeface="Calibri" panose="020F0502020204030204" pitchFamily="34" charset="0"/>
              </a:rPr>
              <a:t>References </a:t>
            </a:r>
            <a:endParaRPr lang="en-US" altLang="en-US" sz="3200" dirty="0">
              <a:latin typeface="Times New Roman" panose="02020603050405020304" pitchFamily="18" charset="0"/>
              <a:cs typeface="Times New Roman" panose="02020603050405020304" pitchFamily="18" charset="0"/>
            </a:endParaRPr>
          </a:p>
          <a:p>
            <a:pPr indent="-569913" algn="just" latinLnBrk="0">
              <a:buClr>
                <a:schemeClr val="tx1">
                  <a:lumMod val="95000"/>
                  <a:lumOff val="5000"/>
                </a:schemeClr>
              </a:buClr>
              <a:buFont typeface="Wingdings" panose="05000000000000000000" pitchFamily="2" charset="2"/>
              <a:buChar char="Ø"/>
            </a:pPr>
            <a:endParaRPr lang="en-US" altLang="en-US" sz="3200" dirty="0">
              <a:latin typeface="Trebuchet MS" panose="020B0603020202020204" pitchFamily="34" charset="0"/>
              <a:sym typeface="Calibri" panose="020F0502020204030204" pitchFamily="34" charset="0"/>
            </a:endParaRPr>
          </a:p>
          <a:p>
            <a:pPr indent="-569913" algn="just" latinLnBrk="0">
              <a:buClr>
                <a:schemeClr val="tx1">
                  <a:lumMod val="95000"/>
                  <a:lumOff val="5000"/>
                </a:schemeClr>
              </a:buClr>
              <a:buFont typeface="Wingdings" panose="05000000000000000000" pitchFamily="2" charset="2"/>
              <a:buChar char="Ø"/>
            </a:pPr>
            <a:endParaRPr lang="en-US" altLang="en-US" sz="3200" dirty="0">
              <a:latin typeface="Trebuchet MS" panose="020B0603020202020204" pitchFamily="34" charset="0"/>
              <a:sym typeface="Calibri" panose="020F0502020204030204" pitchFamily="34" charset="0"/>
            </a:endParaRPr>
          </a:p>
          <a:p>
            <a:pPr indent="-569913" algn="just" latinLnBrk="0">
              <a:buClr>
                <a:schemeClr val="tx1">
                  <a:lumMod val="95000"/>
                  <a:lumOff val="5000"/>
                </a:schemeClr>
              </a:buClr>
              <a:buFont typeface="Wingdings" panose="05000000000000000000" pitchFamily="2" charset="2"/>
              <a:buChar char="Ø"/>
            </a:pPr>
            <a:endParaRPr lang="en-IN" altLang="en-US" sz="3200" dirty="0">
              <a:latin typeface="Trebuchet MS" panose="020B0603020202020204" pitchFamily="34" charset="0"/>
              <a:sym typeface="Calibri" panose="020F0502020204030204" pitchFamily="34" charset="0"/>
            </a:endParaRPr>
          </a:p>
        </p:txBody>
      </p:sp>
      <p:pic>
        <p:nvPicPr>
          <p:cNvPr id="2097208" name="Picture 13">
            <a:extLst>
              <a:ext uri="{FF2B5EF4-FFF2-40B4-BE49-F238E27FC236}">
                <a16:creationId xmlns:a16="http://schemas.microsoft.com/office/drawing/2014/main" id="{91A3C715-63FB-F6A1-57CB-F8717CDD1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10" name="Picture 14">
            <a:extLst>
              <a:ext uri="{FF2B5EF4-FFF2-40B4-BE49-F238E27FC236}">
                <a16:creationId xmlns:a16="http://schemas.microsoft.com/office/drawing/2014/main" id="{3ED6CB4F-5565-9797-724F-EB1D5090B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8688" name="AutoShape 9" descr="No Challenge Revaluation Feature for 2012-2012 &amp;amp; Future Batches | VTU :  Book Spar | Website for students | VTU notes">
            <a:extLst>
              <a:ext uri="{FF2B5EF4-FFF2-40B4-BE49-F238E27FC236}">
                <a16:creationId xmlns:a16="http://schemas.microsoft.com/office/drawing/2014/main" id="{1E043793-A1BB-5DD7-9D60-A0B906D29913}"/>
              </a:ext>
            </a:extLst>
          </p:cNvPr>
          <p:cNvSpPr>
            <a:spLocks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eaLnBrk="1" hangingPunct="1"/>
            <a:endParaRPr lang="en-IN" altLang="en-US"/>
          </a:p>
        </p:txBody>
      </p:sp>
      <p:pic>
        <p:nvPicPr>
          <p:cNvPr id="2097212" name="Picture 10">
            <a:extLst>
              <a:ext uri="{FF2B5EF4-FFF2-40B4-BE49-F238E27FC236}">
                <a16:creationId xmlns:a16="http://schemas.microsoft.com/office/drawing/2014/main" id="{29441473-CB0E-CE52-39B4-5B429F84A9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14" name="Picture 12" descr="tuv-india-logo - Goa Sintered Products Pvt. Ltd">
            <a:extLst>
              <a:ext uri="{FF2B5EF4-FFF2-40B4-BE49-F238E27FC236}">
                <a16:creationId xmlns:a16="http://schemas.microsoft.com/office/drawing/2014/main" id="{3C4D8C54-400B-44C2-8A0F-2CD40BE3FA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9">
            <a:extLst>
              <a:ext uri="{FF2B5EF4-FFF2-40B4-BE49-F238E27FC236}">
                <a16:creationId xmlns:a16="http://schemas.microsoft.com/office/drawing/2014/main" id="{2A232FE8-C6C0-CD8A-2603-6185084D0FD1}"/>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ABD8A336-07C9-4734-928F-28F2A1548A16}" type="slidenum">
              <a:rPr lang="en-US" altLang="en-US">
                <a:solidFill>
                  <a:srgbClr val="FFFFFF"/>
                </a:solidFill>
              </a:rPr>
              <a:pPr algn="ctr" eaLnBrk="1" hangingPunct="1"/>
              <a:t>3</a:t>
            </a:fld>
            <a:endParaRPr lang="en-US" altLang="en-US" dirty="0">
              <a:solidFill>
                <a:srgbClr val="FFFFFF"/>
              </a:solidFill>
            </a:endParaRPr>
          </a:p>
        </p:txBody>
      </p:sp>
      <p:sp>
        <p:nvSpPr>
          <p:cNvPr id="12" name="Rectangle 9">
            <a:extLst>
              <a:ext uri="{FF2B5EF4-FFF2-40B4-BE49-F238E27FC236}">
                <a16:creationId xmlns:a16="http://schemas.microsoft.com/office/drawing/2014/main" id="{AC96008F-6048-B371-F19F-633C137CBDEF}"/>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GMIT, Davangere</a:t>
            </a:r>
            <a:endParaRPr lang="en-IN" altLang="en-US" dirty="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355274315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2" name="Title 1">
            <a:extLst>
              <a:ext uri="{FF2B5EF4-FFF2-40B4-BE49-F238E27FC236}">
                <a16:creationId xmlns:a16="http://schemas.microsoft.com/office/drawing/2014/main" id="{F41E8421-B750-447A-B716-811F05AD53C2}"/>
              </a:ext>
            </a:extLst>
          </p:cNvPr>
          <p:cNvSpPr>
            <a:spLocks noGrp="1" noChangeArrowheads="1"/>
          </p:cNvSpPr>
          <p:nvPr>
            <p:ph type="title"/>
          </p:nvPr>
        </p:nvSpPr>
        <p:spPr>
          <a:xfrm>
            <a:off x="702097" y="162056"/>
            <a:ext cx="9404350" cy="752475"/>
          </a:xfrm>
          <a:ln/>
        </p:spPr>
        <p:txBody>
          <a:bodyPr/>
          <a:lstStyle/>
          <a:p>
            <a:pPr latinLnBrk="0"/>
            <a:r>
              <a:rPr lang="en-US"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Abstract</a:t>
            </a:r>
            <a:endParaRPr lang="en-US" altLang="en-US" sz="4800" dirty="0">
              <a:latin typeface="Times New Roman" panose="02020603050405020304" pitchFamily="18" charset="0"/>
              <a:cs typeface="Times New Roman" panose="02020603050405020304" pitchFamily="18" charset="0"/>
            </a:endParaRPr>
          </a:p>
        </p:txBody>
      </p:sp>
      <p:sp>
        <p:nvSpPr>
          <p:cNvPr id="1048696" name="Slide Number Placeholder 9">
            <a:extLst>
              <a:ext uri="{FF2B5EF4-FFF2-40B4-BE49-F238E27FC236}">
                <a16:creationId xmlns:a16="http://schemas.microsoft.com/office/drawing/2014/main" id="{F70CEC86-DA7C-4AF2-B566-F85776C7D5ED}"/>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ABD8A336-07C9-4734-928F-28F2A1548A16}" type="slidenum">
              <a:rPr lang="en-US" altLang="en-US">
                <a:solidFill>
                  <a:srgbClr val="FFFFFF"/>
                </a:solidFill>
              </a:rPr>
              <a:pPr algn="ctr" eaLnBrk="1" hangingPunct="1"/>
              <a:t>4</a:t>
            </a:fld>
            <a:endParaRPr lang="en-US" altLang="en-US" dirty="0">
              <a:solidFill>
                <a:srgbClr val="FFFFFF"/>
              </a:solidFill>
            </a:endParaRPr>
          </a:p>
        </p:txBody>
      </p:sp>
      <p:pic>
        <p:nvPicPr>
          <p:cNvPr id="2097216" name="Picture 10">
            <a:extLst>
              <a:ext uri="{FF2B5EF4-FFF2-40B4-BE49-F238E27FC236}">
                <a16:creationId xmlns:a16="http://schemas.microsoft.com/office/drawing/2014/main" id="{CDC18541-0EFD-4404-B561-3F4BBFCFC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18" name="Picture 13">
            <a:extLst>
              <a:ext uri="{FF2B5EF4-FFF2-40B4-BE49-F238E27FC236}">
                <a16:creationId xmlns:a16="http://schemas.microsoft.com/office/drawing/2014/main" id="{2698C988-35C9-49EA-AAF3-01A98B7D3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0" name="Picture 14">
            <a:extLst>
              <a:ext uri="{FF2B5EF4-FFF2-40B4-BE49-F238E27FC236}">
                <a16:creationId xmlns:a16="http://schemas.microsoft.com/office/drawing/2014/main" id="{696245F3-CD92-43EA-87B5-B6C9640E4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2" name="Picture 12" descr="tuv-india-logo - Goa Sintered Products Pvt. Ltd">
            <a:extLst>
              <a:ext uri="{FF2B5EF4-FFF2-40B4-BE49-F238E27FC236}">
                <a16:creationId xmlns:a16="http://schemas.microsoft.com/office/drawing/2014/main" id="{B055B84C-8B4D-4B83-A449-83FE99B47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3631" y="3654425"/>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B38483A5-C276-441E-806E-D2629CE397DB}"/>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a:t>
            </a:r>
            <a:r>
              <a:rPr lang="en-US" altLang="en-US" b="1">
                <a:solidFill>
                  <a:srgbClr val="002060"/>
                </a:solidFill>
                <a:ea typeface="Batang" panose="02030600000101010101" pitchFamily="18" charset="-127"/>
                <a:cs typeface="Times New Roman" panose="02020603050405020304" pitchFamily="18" charset="0"/>
              </a:rPr>
              <a:t>of RA </a:t>
            </a:r>
            <a:r>
              <a:rPr lang="en-US" altLang="en-US" b="1" dirty="0">
                <a:solidFill>
                  <a:srgbClr val="002060"/>
                </a:solidFill>
                <a:ea typeface="Batang" panose="02030600000101010101" pitchFamily="18" charset="-127"/>
                <a:cs typeface="Times New Roman" panose="02020603050405020304" pitchFamily="18" charset="0"/>
              </a:rPr>
              <a:t>, GMIT, Davangere</a:t>
            </a:r>
            <a:endParaRPr lang="en-IN" altLang="en-US" dirty="0">
              <a:ea typeface="Batang" panose="02030600000101010101" pitchFamily="18" charset="-127"/>
              <a:cs typeface="Times New Roman" panose="02020603050405020304" pitchFamily="18" charset="0"/>
            </a:endParaRPr>
          </a:p>
        </p:txBody>
      </p:sp>
      <p:sp>
        <p:nvSpPr>
          <p:cNvPr id="7" name="TextBox 6">
            <a:extLst>
              <a:ext uri="{FF2B5EF4-FFF2-40B4-BE49-F238E27FC236}">
                <a16:creationId xmlns:a16="http://schemas.microsoft.com/office/drawing/2014/main" id="{913F7A63-FC5D-DE69-C825-55DBA2B28A5F}"/>
              </a:ext>
            </a:extLst>
          </p:cNvPr>
          <p:cNvSpPr txBox="1"/>
          <p:nvPr/>
        </p:nvSpPr>
        <p:spPr>
          <a:xfrm>
            <a:off x="3393921" y="1011369"/>
            <a:ext cx="7520473" cy="5121274"/>
          </a:xfrm>
          <a:prstGeom prst="rect">
            <a:avLst/>
          </a:prstGeom>
          <a:noFill/>
        </p:spPr>
        <p:txBody>
          <a:bodyPr wrap="square">
            <a:spAutoFit/>
          </a:bodyPr>
          <a:lstStyle/>
          <a:p>
            <a:pPr marL="432000" indent="-432000" algn="just">
              <a:lnSpc>
                <a:spcPct val="150000"/>
              </a:lnSpc>
              <a:buFont typeface="Wingdings" panose="05000000000000000000" pitchFamily="2" charset="2"/>
              <a:buChar char="Ø"/>
            </a:pPr>
            <a:r>
              <a:rPr lang="en-US" sz="2000" dirty="0"/>
              <a:t>Autonomous service robots are increasingly used in restaurants to improve efficiency. </a:t>
            </a:r>
          </a:p>
          <a:p>
            <a:pPr marL="432000" indent="-432000" algn="just">
              <a:lnSpc>
                <a:spcPct val="150000"/>
              </a:lnSpc>
              <a:buFont typeface="Wingdings" panose="05000000000000000000" pitchFamily="2" charset="2"/>
              <a:buChar char="Ø"/>
            </a:pPr>
            <a:r>
              <a:rPr lang="en-US" sz="2000" dirty="0"/>
              <a:t>This project presents the development of a </a:t>
            </a:r>
            <a:r>
              <a:rPr lang="en-US" sz="2000" b="1" dirty="0"/>
              <a:t>compact humanoid serving robot</a:t>
            </a:r>
            <a:r>
              <a:rPr lang="en-US" sz="2000" dirty="0"/>
              <a:t> designed for </a:t>
            </a:r>
            <a:r>
              <a:rPr lang="en-US" sz="2000" b="1" dirty="0"/>
              <a:t>autonomous food delivery and customer interaction</a:t>
            </a:r>
            <a:r>
              <a:rPr lang="en-US" sz="2000" dirty="0"/>
              <a:t>. </a:t>
            </a:r>
          </a:p>
          <a:p>
            <a:pPr marL="432000" indent="-432000" algn="just">
              <a:lnSpc>
                <a:spcPct val="150000"/>
              </a:lnSpc>
              <a:buFont typeface="Wingdings" panose="05000000000000000000" pitchFamily="2" charset="2"/>
              <a:buChar char="Ø"/>
            </a:pPr>
            <a:r>
              <a:rPr lang="en-US" sz="2000" dirty="0"/>
              <a:t>The robot operates in </a:t>
            </a:r>
            <a:r>
              <a:rPr lang="en-US" sz="2000" b="1" dirty="0"/>
              <a:t>Serving Mode</a:t>
            </a:r>
            <a:r>
              <a:rPr lang="en-US" sz="2000" dirty="0"/>
              <a:t> and </a:t>
            </a:r>
            <a:r>
              <a:rPr lang="en-US" sz="2000" b="1" dirty="0"/>
              <a:t>Q/A Mode</a:t>
            </a:r>
            <a:r>
              <a:rPr lang="en-US" sz="2000" dirty="0"/>
              <a:t>, ensuring smooth movement and reliable operation. </a:t>
            </a:r>
          </a:p>
          <a:p>
            <a:pPr marL="432000" indent="-432000" algn="just">
              <a:lnSpc>
                <a:spcPct val="150000"/>
              </a:lnSpc>
              <a:buFont typeface="Wingdings" panose="05000000000000000000" pitchFamily="2" charset="2"/>
              <a:buChar char="Ø"/>
            </a:pPr>
            <a:r>
              <a:rPr lang="en-US" sz="2000" dirty="0"/>
              <a:t>Using </a:t>
            </a:r>
            <a:r>
              <a:rPr lang="en-US" sz="2000" b="1" dirty="0"/>
              <a:t>IMU-based balance control</a:t>
            </a:r>
            <a:r>
              <a:rPr lang="en-US" sz="2000" dirty="0"/>
              <a:t> and OLED for Eye expression. </a:t>
            </a:r>
          </a:p>
          <a:p>
            <a:pPr marL="432000" indent="-432000" algn="just">
              <a:lnSpc>
                <a:spcPct val="150000"/>
              </a:lnSpc>
              <a:buFont typeface="Wingdings" panose="05000000000000000000" pitchFamily="2" charset="2"/>
              <a:buChar char="Ø"/>
            </a:pPr>
            <a:r>
              <a:rPr lang="en-US" sz="2000" dirty="0"/>
              <a:t>A </a:t>
            </a:r>
            <a:r>
              <a:rPr lang="en-US" sz="2000" b="1" dirty="0"/>
              <a:t>web-based dashboard</a:t>
            </a:r>
            <a:r>
              <a:rPr lang="en-US" sz="2000" dirty="0"/>
              <a:t> enables real-time monitoring, control, and mode switching, making the system suitable for modern hospitality environments</a:t>
            </a:r>
            <a:r>
              <a:rPr lang="en-US" sz="20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75C7292A-795F-DF97-06EA-4DF168E2B201}"/>
              </a:ext>
            </a:extLst>
          </p:cNvPr>
          <p:cNvPicPr>
            <a:picLocks noChangeAspect="1"/>
          </p:cNvPicPr>
          <p:nvPr/>
        </p:nvPicPr>
        <p:blipFill>
          <a:blip r:embed="rId6"/>
          <a:stretch>
            <a:fillRect/>
          </a:stretch>
        </p:blipFill>
        <p:spPr>
          <a:xfrm rot="21407122">
            <a:off x="431830" y="614282"/>
            <a:ext cx="3620612" cy="5430918"/>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4CD1E-C801-3101-E892-533A8D7C212E}"/>
            </a:ext>
          </a:extLst>
        </p:cNvPr>
        <p:cNvGrpSpPr/>
        <p:nvPr/>
      </p:nvGrpSpPr>
      <p:grpSpPr>
        <a:xfrm>
          <a:off x="0" y="0"/>
          <a:ext cx="0" cy="0"/>
          <a:chOff x="0" y="0"/>
          <a:chExt cx="0" cy="0"/>
        </a:xfrm>
      </p:grpSpPr>
      <p:sp>
        <p:nvSpPr>
          <p:cNvPr id="1048692" name="Title 1">
            <a:extLst>
              <a:ext uri="{FF2B5EF4-FFF2-40B4-BE49-F238E27FC236}">
                <a16:creationId xmlns:a16="http://schemas.microsoft.com/office/drawing/2014/main" id="{FC48717B-4CAD-ED3D-449A-DD624A8F468F}"/>
              </a:ext>
            </a:extLst>
          </p:cNvPr>
          <p:cNvSpPr>
            <a:spLocks noGrp="1" noChangeArrowheads="1"/>
          </p:cNvSpPr>
          <p:nvPr>
            <p:ph type="title"/>
          </p:nvPr>
        </p:nvSpPr>
        <p:spPr>
          <a:xfrm>
            <a:off x="608791" y="218391"/>
            <a:ext cx="9404350" cy="752475"/>
          </a:xfrm>
          <a:ln/>
        </p:spPr>
        <p:txBody>
          <a:bodyPr/>
          <a:lstStyle/>
          <a:p>
            <a:pPr latinLnBrk="0"/>
            <a:r>
              <a:rPr lang="en-US"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Introduction</a:t>
            </a:r>
            <a:endParaRPr lang="en-US" altLang="en-US" sz="4800" dirty="0">
              <a:latin typeface="Times New Roman" panose="02020603050405020304" pitchFamily="18" charset="0"/>
              <a:cs typeface="Times New Roman" panose="02020603050405020304" pitchFamily="18" charset="0"/>
            </a:endParaRPr>
          </a:p>
        </p:txBody>
      </p:sp>
      <p:sp>
        <p:nvSpPr>
          <p:cNvPr id="1048696" name="Slide Number Placeholder 9">
            <a:extLst>
              <a:ext uri="{FF2B5EF4-FFF2-40B4-BE49-F238E27FC236}">
                <a16:creationId xmlns:a16="http://schemas.microsoft.com/office/drawing/2014/main" id="{0993A7D0-1B9E-444C-4734-8F8E86EB1731}"/>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ABD8A336-07C9-4734-928F-28F2A1548A16}" type="slidenum">
              <a:rPr lang="en-US" altLang="en-US">
                <a:solidFill>
                  <a:srgbClr val="FFFFFF"/>
                </a:solidFill>
              </a:rPr>
              <a:pPr algn="ctr" eaLnBrk="1" hangingPunct="1"/>
              <a:t>5</a:t>
            </a:fld>
            <a:endParaRPr lang="en-US" altLang="en-US" dirty="0">
              <a:solidFill>
                <a:srgbClr val="FFFFFF"/>
              </a:solidFill>
            </a:endParaRPr>
          </a:p>
        </p:txBody>
      </p:sp>
      <p:pic>
        <p:nvPicPr>
          <p:cNvPr id="2097216" name="Picture 10">
            <a:extLst>
              <a:ext uri="{FF2B5EF4-FFF2-40B4-BE49-F238E27FC236}">
                <a16:creationId xmlns:a16="http://schemas.microsoft.com/office/drawing/2014/main" id="{DCAF7311-2660-8EC8-4127-8D39D9A78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18" name="Picture 13">
            <a:extLst>
              <a:ext uri="{FF2B5EF4-FFF2-40B4-BE49-F238E27FC236}">
                <a16:creationId xmlns:a16="http://schemas.microsoft.com/office/drawing/2014/main" id="{8E3D7824-62E8-5578-FD7D-4FC5705F0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0" name="Picture 14">
            <a:extLst>
              <a:ext uri="{FF2B5EF4-FFF2-40B4-BE49-F238E27FC236}">
                <a16:creationId xmlns:a16="http://schemas.microsoft.com/office/drawing/2014/main" id="{873ADC0A-7BD6-7BD0-8A9D-9F5A17E5E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2" name="Picture 12" descr="tuv-india-logo - Goa Sintered Products Pvt. Ltd">
            <a:extLst>
              <a:ext uri="{FF2B5EF4-FFF2-40B4-BE49-F238E27FC236}">
                <a16:creationId xmlns:a16="http://schemas.microsoft.com/office/drawing/2014/main" id="{FE15C50C-BFB3-AC0E-CCA1-8A9C3B1BF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3631" y="3654425"/>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323DA7A0-F503-B9C0-43B4-3937714A68B8}"/>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a:t>
            </a:r>
            <a:r>
              <a:rPr lang="en-US" altLang="en-US" b="1">
                <a:solidFill>
                  <a:srgbClr val="002060"/>
                </a:solidFill>
                <a:ea typeface="Batang" panose="02030600000101010101" pitchFamily="18" charset="-127"/>
                <a:cs typeface="Times New Roman" panose="02020603050405020304" pitchFamily="18" charset="0"/>
              </a:rPr>
              <a:t>of RA </a:t>
            </a:r>
            <a:r>
              <a:rPr lang="en-US" altLang="en-US" b="1" dirty="0">
                <a:solidFill>
                  <a:srgbClr val="002060"/>
                </a:solidFill>
                <a:ea typeface="Batang" panose="02030600000101010101" pitchFamily="18" charset="-127"/>
                <a:cs typeface="Times New Roman" panose="02020603050405020304" pitchFamily="18" charset="0"/>
              </a:rPr>
              <a:t>, GMIT, Davangere</a:t>
            </a:r>
            <a:endParaRPr lang="en-IN" altLang="en-US" dirty="0">
              <a:ea typeface="Batang" panose="02030600000101010101" pitchFamily="18" charset="-127"/>
              <a:cs typeface="Times New Roman" panose="02020603050405020304" pitchFamily="18" charset="0"/>
            </a:endParaRPr>
          </a:p>
        </p:txBody>
      </p:sp>
      <p:sp>
        <p:nvSpPr>
          <p:cNvPr id="2" name="Rectangle 1">
            <a:extLst>
              <a:ext uri="{FF2B5EF4-FFF2-40B4-BE49-F238E27FC236}">
                <a16:creationId xmlns:a16="http://schemas.microsoft.com/office/drawing/2014/main" id="{ACD1723B-6A46-C9AA-067A-2F98F622FAF5}"/>
              </a:ext>
            </a:extLst>
          </p:cNvPr>
          <p:cNvSpPr>
            <a:spLocks noChangeArrowheads="1"/>
          </p:cNvSpPr>
          <p:nvPr/>
        </p:nvSpPr>
        <p:spPr bwMode="auto">
          <a:xfrm>
            <a:off x="4066551" y="1216901"/>
            <a:ext cx="6738297"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hangingPunct="0">
              <a:lnSpc>
                <a:spcPct val="150000"/>
              </a:lnSpc>
              <a:buFont typeface="Wingdings" panose="05000000000000000000" pitchFamily="2" charset="2"/>
              <a:buChar char="Ø"/>
            </a:pPr>
            <a:r>
              <a:rPr lang="en-US" sz="2000" dirty="0"/>
              <a:t>Manual food delivery in restaurants leads to staff fatigue, delays, and inconsistent service during peak hours.</a:t>
            </a:r>
          </a:p>
          <a:p>
            <a:pPr marL="285750" indent="-285750" eaLnBrk="0" hangingPunct="0">
              <a:lnSpc>
                <a:spcPct val="150000"/>
              </a:lnSpc>
              <a:buFont typeface="Wingdings" panose="05000000000000000000" pitchFamily="2" charset="2"/>
              <a:buChar char="Ø"/>
            </a:pPr>
            <a:r>
              <a:rPr lang="en-US" sz="2000" dirty="0"/>
              <a:t> Automation in hospitality helps reduce workload and improve service quality. </a:t>
            </a:r>
          </a:p>
          <a:p>
            <a:pPr marL="285750" indent="-285750" eaLnBrk="0" hangingPunct="0">
              <a:lnSpc>
                <a:spcPct val="150000"/>
              </a:lnSpc>
              <a:buFont typeface="Wingdings" panose="05000000000000000000" pitchFamily="2" charset="2"/>
              <a:buChar char="Ø"/>
            </a:pPr>
            <a:r>
              <a:rPr lang="en-US" sz="2000" dirty="0"/>
              <a:t>Service robots can perform repetitive delivery tasks while maintaining hygiene and consistency. </a:t>
            </a:r>
          </a:p>
          <a:p>
            <a:pPr marL="285750" indent="-285750" eaLnBrk="0" hangingPunct="0">
              <a:lnSpc>
                <a:spcPct val="150000"/>
              </a:lnSpc>
              <a:buFont typeface="Wingdings" panose="05000000000000000000" pitchFamily="2" charset="2"/>
              <a:buChar char="Ø"/>
            </a:pPr>
            <a:r>
              <a:rPr lang="en-US" sz="2000" dirty="0"/>
              <a:t>This project focuses on developing a </a:t>
            </a:r>
            <a:r>
              <a:rPr lang="en-US" sz="2000" b="1" dirty="0"/>
              <a:t>humanoid robot with smooth movement and user-friendly interaction</a:t>
            </a:r>
            <a:r>
              <a:rPr lang="en-US" sz="2000" dirty="0"/>
              <a:t> for indoor restaurant environments.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2E2D8E5-66B8-F1B3-C5E2-B3B50AA3F52A}"/>
              </a:ext>
            </a:extLst>
          </p:cNvPr>
          <p:cNvPicPr>
            <a:picLocks noChangeAspect="1"/>
          </p:cNvPicPr>
          <p:nvPr/>
        </p:nvPicPr>
        <p:blipFill>
          <a:blip r:embed="rId6"/>
          <a:stretch>
            <a:fillRect/>
          </a:stretch>
        </p:blipFill>
        <p:spPr>
          <a:xfrm>
            <a:off x="291167" y="822887"/>
            <a:ext cx="3775384" cy="5663076"/>
          </a:xfrm>
          <a:prstGeom prst="rect">
            <a:avLst/>
          </a:prstGeom>
        </p:spPr>
      </p:pic>
    </p:spTree>
    <p:extLst>
      <p:ext uri="{BB962C8B-B14F-4D97-AF65-F5344CB8AC3E}">
        <p14:creationId xmlns:p14="http://schemas.microsoft.com/office/powerpoint/2010/main" val="408752549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2" name="Title 1">
            <a:extLst>
              <a:ext uri="{FF2B5EF4-FFF2-40B4-BE49-F238E27FC236}">
                <a16:creationId xmlns:a16="http://schemas.microsoft.com/office/drawing/2014/main" id="{F41E8421-B750-447A-B716-811F05AD53C2}"/>
              </a:ext>
            </a:extLst>
          </p:cNvPr>
          <p:cNvSpPr>
            <a:spLocks noGrp="1" noChangeArrowheads="1"/>
          </p:cNvSpPr>
          <p:nvPr>
            <p:ph type="title"/>
          </p:nvPr>
        </p:nvSpPr>
        <p:spPr>
          <a:xfrm>
            <a:off x="454723" y="618016"/>
            <a:ext cx="9179021" cy="277736"/>
          </a:xfrm>
          <a:ln/>
        </p:spPr>
        <p:txBody>
          <a:bodyPr/>
          <a:lstStyle/>
          <a:p>
            <a:pPr latinLnBrk="0"/>
            <a:r>
              <a:rPr lang="en-US"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Literature Survey</a:t>
            </a:r>
            <a:br>
              <a:rPr lang="en-US" altLang="en-US" sz="48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br>
            <a:endParaRPr lang="en-US" altLang="en-US" dirty="0">
              <a:latin typeface="Times New Roman" panose="02020603050405020304" pitchFamily="18" charset="0"/>
              <a:cs typeface="Times New Roman" panose="02020603050405020304" pitchFamily="18" charset="0"/>
            </a:endParaRPr>
          </a:p>
        </p:txBody>
      </p:sp>
      <p:sp>
        <p:nvSpPr>
          <p:cNvPr id="1048696" name="Slide Number Placeholder 9">
            <a:extLst>
              <a:ext uri="{FF2B5EF4-FFF2-40B4-BE49-F238E27FC236}">
                <a16:creationId xmlns:a16="http://schemas.microsoft.com/office/drawing/2014/main" id="{F70CEC86-DA7C-4AF2-B566-F85776C7D5ED}"/>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ABD8A336-07C9-4734-928F-28F2A1548A16}" type="slidenum">
              <a:rPr lang="en-US" altLang="en-US">
                <a:solidFill>
                  <a:srgbClr val="FFFFFF"/>
                </a:solidFill>
              </a:rPr>
              <a:pPr algn="ctr" eaLnBrk="1" hangingPunct="1"/>
              <a:t>6</a:t>
            </a:fld>
            <a:endParaRPr lang="en-US" altLang="en-US" dirty="0">
              <a:solidFill>
                <a:srgbClr val="FFFFFF"/>
              </a:solidFill>
            </a:endParaRPr>
          </a:p>
        </p:txBody>
      </p:sp>
      <p:pic>
        <p:nvPicPr>
          <p:cNvPr id="2097216" name="Picture 10">
            <a:extLst>
              <a:ext uri="{FF2B5EF4-FFF2-40B4-BE49-F238E27FC236}">
                <a16:creationId xmlns:a16="http://schemas.microsoft.com/office/drawing/2014/main" id="{CDC18541-0EFD-4404-B561-3F4BBFCFC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18" name="Picture 13">
            <a:extLst>
              <a:ext uri="{FF2B5EF4-FFF2-40B4-BE49-F238E27FC236}">
                <a16:creationId xmlns:a16="http://schemas.microsoft.com/office/drawing/2014/main" id="{2698C988-35C9-49EA-AAF3-01A98B7D3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0" name="Picture 14">
            <a:extLst>
              <a:ext uri="{FF2B5EF4-FFF2-40B4-BE49-F238E27FC236}">
                <a16:creationId xmlns:a16="http://schemas.microsoft.com/office/drawing/2014/main" id="{696245F3-CD92-43EA-87B5-B6C9640E4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2" name="Picture 12" descr="tuv-india-logo - Goa Sintered Products Pvt. Ltd">
            <a:extLst>
              <a:ext uri="{FF2B5EF4-FFF2-40B4-BE49-F238E27FC236}">
                <a16:creationId xmlns:a16="http://schemas.microsoft.com/office/drawing/2014/main" id="{B055B84C-8B4D-4B83-A449-83FE99B47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3631" y="3654425"/>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B38483A5-C276-441E-806E-D2629CE397DB}"/>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graphicFrame>
        <p:nvGraphicFramePr>
          <p:cNvPr id="2" name="Table 1">
            <a:extLst>
              <a:ext uri="{FF2B5EF4-FFF2-40B4-BE49-F238E27FC236}">
                <a16:creationId xmlns:a16="http://schemas.microsoft.com/office/drawing/2014/main" id="{190468B0-EF3D-B016-AC9D-956B8EE61368}"/>
              </a:ext>
            </a:extLst>
          </p:cNvPr>
          <p:cNvGraphicFramePr>
            <a:graphicFrameLocks noGrp="1"/>
          </p:cNvGraphicFramePr>
          <p:nvPr>
            <p:extLst>
              <p:ext uri="{D42A27DB-BD31-4B8C-83A1-F6EECF244321}">
                <p14:modId xmlns:p14="http://schemas.microsoft.com/office/powerpoint/2010/main" val="620149781"/>
              </p:ext>
            </p:extLst>
          </p:nvPr>
        </p:nvGraphicFramePr>
        <p:xfrm>
          <a:off x="454723" y="1024210"/>
          <a:ext cx="10581139" cy="4971122"/>
        </p:xfrm>
        <a:graphic>
          <a:graphicData uri="http://schemas.openxmlformats.org/drawingml/2006/table">
            <a:tbl>
              <a:tblPr firstRow="1" bandRow="1">
                <a:tableStyleId>{5C22544A-7EE6-4342-B048-85BDC9FD1C3A}</a:tableStyleId>
              </a:tblPr>
              <a:tblGrid>
                <a:gridCol w="771873">
                  <a:extLst>
                    <a:ext uri="{9D8B030D-6E8A-4147-A177-3AD203B41FA5}">
                      <a16:colId xmlns:a16="http://schemas.microsoft.com/office/drawing/2014/main" val="3689396224"/>
                    </a:ext>
                  </a:extLst>
                </a:gridCol>
                <a:gridCol w="1894977">
                  <a:extLst>
                    <a:ext uri="{9D8B030D-6E8A-4147-A177-3AD203B41FA5}">
                      <a16:colId xmlns:a16="http://schemas.microsoft.com/office/drawing/2014/main" val="3251380162"/>
                    </a:ext>
                  </a:extLst>
                </a:gridCol>
                <a:gridCol w="2175642">
                  <a:extLst>
                    <a:ext uri="{9D8B030D-6E8A-4147-A177-3AD203B41FA5}">
                      <a16:colId xmlns:a16="http://schemas.microsoft.com/office/drawing/2014/main" val="2437682525"/>
                    </a:ext>
                  </a:extLst>
                </a:gridCol>
                <a:gridCol w="2218402">
                  <a:extLst>
                    <a:ext uri="{9D8B030D-6E8A-4147-A177-3AD203B41FA5}">
                      <a16:colId xmlns:a16="http://schemas.microsoft.com/office/drawing/2014/main" val="1591461458"/>
                    </a:ext>
                  </a:extLst>
                </a:gridCol>
                <a:gridCol w="1754508">
                  <a:extLst>
                    <a:ext uri="{9D8B030D-6E8A-4147-A177-3AD203B41FA5}">
                      <a16:colId xmlns:a16="http://schemas.microsoft.com/office/drawing/2014/main" val="2082142016"/>
                    </a:ext>
                  </a:extLst>
                </a:gridCol>
                <a:gridCol w="1765737">
                  <a:extLst>
                    <a:ext uri="{9D8B030D-6E8A-4147-A177-3AD203B41FA5}">
                      <a16:colId xmlns:a16="http://schemas.microsoft.com/office/drawing/2014/main" val="3468664431"/>
                    </a:ext>
                  </a:extLst>
                </a:gridCol>
              </a:tblGrid>
              <a:tr h="906392">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Si.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Author &amp; 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Times New Roman" panose="02020603050405020304" pitchFamily="18" charset="0"/>
                          <a:cs typeface="Times New Roman" panose="02020603050405020304" pitchFamily="18" charset="0"/>
                        </a:rPr>
                        <a:t>Core Focus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Times New Roman" panose="02020603050405020304" pitchFamily="18" charset="0"/>
                          <a:cs typeface="Times New Roman" panose="02020603050405020304" pitchFamily="18" charset="0"/>
                        </a:rPr>
                        <a:t>Key Contributions</a:t>
                      </a:r>
                    </a:p>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Times New Roman" panose="02020603050405020304" pitchFamily="18" charset="0"/>
                          <a:cs typeface="Times New Roman" panose="02020603050405020304" pitchFamily="18" charset="0"/>
                        </a:rPr>
                        <a:t>Research Gap Identified</a:t>
                      </a:r>
                    </a:p>
                    <a:p>
                      <a:pPr algn="ct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Relevance to our Project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8725498"/>
                  </a:ext>
                </a:extLst>
              </a:tr>
              <a:tr h="1508615">
                <a:tc>
                  <a:txBody>
                    <a:bodyPr/>
                    <a:lstStyle/>
                    <a:p>
                      <a:pPr algn="l"/>
                      <a:r>
                        <a:rPr lang="en-IN" sz="1600" dirty="0">
                          <a:latin typeface="Times New Roman" panose="02020603050405020304" pitchFamily="18" charset="0"/>
                          <a:cs typeface="Times New Roman" panose="02020603050405020304" pitchFamily="18" charset="0"/>
                        </a:rPr>
                        <a:t>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IN" sz="1600" dirty="0"/>
                        <a:t>Wan &amp; Choi (2021)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Service robots in hospitality industry</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Highlighted benefits of service robots in restaurants such as efficiency, hygiene, and reduced staff workload</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Lack of affordable and compact humanoid solutions for small restaurants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Justifies need for a compact autonomous serving robot</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0153396"/>
                  </a:ext>
                </a:extLst>
              </a:tr>
              <a:tr h="1245475">
                <a:tc>
                  <a:txBody>
                    <a:bodyPr/>
                    <a:lstStyle/>
                    <a:p>
                      <a:pPr algn="l"/>
                      <a:r>
                        <a:rPr lang="en-IN" sz="1600" dirty="0">
                          <a:latin typeface="Times New Roman" panose="02020603050405020304" pitchFamily="18" charset="0"/>
                          <a:cs typeface="Times New Roman" panose="02020603050405020304" pitchFamily="18" charset="0"/>
                        </a:rPr>
                        <a:t>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IN" sz="1600" dirty="0"/>
                        <a:t>Beltran et al. (2019)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Low-cost indoor navigation for food delivery robots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Demonstrated time-based indoor navigation suitable for restaurant environments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Limited interaction features and rigid navigation paths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b="0" dirty="0">
                          <a:latin typeface="Times New Roman" panose="02020603050405020304" pitchFamily="18" charset="0"/>
                          <a:cs typeface="Times New Roman" panose="02020603050405020304" pitchFamily="18" charset="0"/>
                        </a:rPr>
                        <a:t>S</a:t>
                      </a:r>
                      <a:r>
                        <a:rPr lang="en-US" sz="1600" dirty="0"/>
                        <a:t>upports use of simple indoor navigation for food delivery</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0296632"/>
                  </a:ext>
                </a:extLst>
              </a:tr>
              <a:tr h="1174953">
                <a:tc>
                  <a:txBody>
                    <a:bodyPr/>
                    <a:lstStyle/>
                    <a:p>
                      <a:pPr algn="l"/>
                      <a:r>
                        <a:rPr lang="en-IN" sz="1600" b="0" dirty="0">
                          <a:latin typeface="Times New Roman" panose="02020603050405020304" pitchFamily="18" charset="0"/>
                          <a:cs typeface="Times New Roman" panose="02020603050405020304" pitchFamily="18" charset="0"/>
                        </a:rPr>
                        <a:t>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IN" sz="1600" dirty="0"/>
                        <a:t>Qi et al. (2021)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IN" sz="1600" dirty="0"/>
                        <a:t>Humanoid service robot design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Introduced humanoid design for improved interaction and acceptance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High system complexity and cost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Motivates simplified humanoid design with essential features</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28861103"/>
                  </a:ext>
                </a:extLst>
              </a:tr>
            </a:tbl>
          </a:graphicData>
        </a:graphic>
      </p:graphicFrame>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1C7CD-FCA3-1014-35E8-39387101FF5A}"/>
            </a:ext>
          </a:extLst>
        </p:cNvPr>
        <p:cNvGrpSpPr/>
        <p:nvPr/>
      </p:nvGrpSpPr>
      <p:grpSpPr>
        <a:xfrm>
          <a:off x="0" y="0"/>
          <a:ext cx="0" cy="0"/>
          <a:chOff x="0" y="0"/>
          <a:chExt cx="0" cy="0"/>
        </a:xfrm>
      </p:grpSpPr>
      <p:sp>
        <p:nvSpPr>
          <p:cNvPr id="1048692" name="Title 1">
            <a:extLst>
              <a:ext uri="{FF2B5EF4-FFF2-40B4-BE49-F238E27FC236}">
                <a16:creationId xmlns:a16="http://schemas.microsoft.com/office/drawing/2014/main" id="{06A41ED3-B03E-7B49-C19B-35E3D63D0723}"/>
              </a:ext>
            </a:extLst>
          </p:cNvPr>
          <p:cNvSpPr>
            <a:spLocks noGrp="1" noChangeArrowheads="1"/>
          </p:cNvSpPr>
          <p:nvPr>
            <p:ph type="title"/>
          </p:nvPr>
        </p:nvSpPr>
        <p:spPr>
          <a:xfrm>
            <a:off x="454723" y="618016"/>
            <a:ext cx="9179021" cy="277736"/>
          </a:xfrm>
          <a:ln/>
        </p:spPr>
        <p:txBody>
          <a:bodyPr/>
          <a:lstStyle/>
          <a:p>
            <a:pPr latinLnBrk="0"/>
            <a:r>
              <a:rPr lang="en-US"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Literature Survey    </a:t>
            </a:r>
            <a:r>
              <a:rPr lang="en-US" altLang="en-US" sz="40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(continued)</a:t>
            </a:r>
            <a:br>
              <a:rPr lang="en-US" altLang="en-US" sz="4800" dirty="0">
                <a:solidFill>
                  <a:srgbClr val="7030A0"/>
                </a:solidFill>
                <a:latin typeface="Times New Roman" panose="02020603050405020304" pitchFamily="18" charset="0"/>
                <a:cs typeface="Times New Roman" panose="02020603050405020304" pitchFamily="18" charset="0"/>
                <a:sym typeface="Calibri" panose="020F0502020204030204" pitchFamily="34" charset="0"/>
              </a:rPr>
            </a:br>
            <a:endParaRPr lang="en-US" altLang="en-US" dirty="0">
              <a:latin typeface="Times New Roman" panose="02020603050405020304" pitchFamily="18" charset="0"/>
              <a:cs typeface="Times New Roman" panose="02020603050405020304" pitchFamily="18" charset="0"/>
            </a:endParaRPr>
          </a:p>
        </p:txBody>
      </p:sp>
      <p:sp>
        <p:nvSpPr>
          <p:cNvPr id="1048696" name="Slide Number Placeholder 9">
            <a:extLst>
              <a:ext uri="{FF2B5EF4-FFF2-40B4-BE49-F238E27FC236}">
                <a16:creationId xmlns:a16="http://schemas.microsoft.com/office/drawing/2014/main" id="{0D113B2D-DCFB-6399-93D9-5FC556EB2E81}"/>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ABD8A336-07C9-4734-928F-28F2A1548A16}" type="slidenum">
              <a:rPr lang="en-US" altLang="en-US">
                <a:solidFill>
                  <a:srgbClr val="FFFFFF"/>
                </a:solidFill>
              </a:rPr>
              <a:pPr algn="ctr" eaLnBrk="1" hangingPunct="1"/>
              <a:t>7</a:t>
            </a:fld>
            <a:endParaRPr lang="en-US" altLang="en-US" dirty="0">
              <a:solidFill>
                <a:srgbClr val="FFFFFF"/>
              </a:solidFill>
            </a:endParaRPr>
          </a:p>
        </p:txBody>
      </p:sp>
      <p:pic>
        <p:nvPicPr>
          <p:cNvPr id="2097216" name="Picture 10">
            <a:extLst>
              <a:ext uri="{FF2B5EF4-FFF2-40B4-BE49-F238E27FC236}">
                <a16:creationId xmlns:a16="http://schemas.microsoft.com/office/drawing/2014/main" id="{D44E603A-E3FC-2418-7257-3F8D6D662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18" name="Picture 13">
            <a:extLst>
              <a:ext uri="{FF2B5EF4-FFF2-40B4-BE49-F238E27FC236}">
                <a16:creationId xmlns:a16="http://schemas.microsoft.com/office/drawing/2014/main" id="{23464969-C7D0-949E-93F9-59733DB06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0" name="Picture 14">
            <a:extLst>
              <a:ext uri="{FF2B5EF4-FFF2-40B4-BE49-F238E27FC236}">
                <a16:creationId xmlns:a16="http://schemas.microsoft.com/office/drawing/2014/main" id="{B86B65E9-F14D-4D75-D9F9-957C4B14F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2" name="Picture 12" descr="tuv-india-logo - Goa Sintered Products Pvt. Ltd">
            <a:extLst>
              <a:ext uri="{FF2B5EF4-FFF2-40B4-BE49-F238E27FC236}">
                <a16:creationId xmlns:a16="http://schemas.microsoft.com/office/drawing/2014/main" id="{A8EF1C8B-D57A-B06C-CCE4-997BBD350B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3631" y="3654425"/>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ADA5CA9A-1521-3D8A-CFF0-0FD2F1D9ABC5}"/>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graphicFrame>
        <p:nvGraphicFramePr>
          <p:cNvPr id="2" name="Table 1">
            <a:extLst>
              <a:ext uri="{FF2B5EF4-FFF2-40B4-BE49-F238E27FC236}">
                <a16:creationId xmlns:a16="http://schemas.microsoft.com/office/drawing/2014/main" id="{07263FFF-FF59-8D41-F114-92817D70206B}"/>
              </a:ext>
            </a:extLst>
          </p:cNvPr>
          <p:cNvGraphicFramePr>
            <a:graphicFrameLocks noGrp="1"/>
          </p:cNvGraphicFramePr>
          <p:nvPr>
            <p:extLst>
              <p:ext uri="{D42A27DB-BD31-4B8C-83A1-F6EECF244321}">
                <p14:modId xmlns:p14="http://schemas.microsoft.com/office/powerpoint/2010/main" val="1736019297"/>
              </p:ext>
            </p:extLst>
          </p:nvPr>
        </p:nvGraphicFramePr>
        <p:xfrm>
          <a:off x="454723" y="1767840"/>
          <a:ext cx="10581139" cy="3444240"/>
        </p:xfrm>
        <a:graphic>
          <a:graphicData uri="http://schemas.openxmlformats.org/drawingml/2006/table">
            <a:tbl>
              <a:tblPr firstRow="1" bandRow="1">
                <a:tableStyleId>{5C22544A-7EE6-4342-B048-85BDC9FD1C3A}</a:tableStyleId>
              </a:tblPr>
              <a:tblGrid>
                <a:gridCol w="771873">
                  <a:extLst>
                    <a:ext uri="{9D8B030D-6E8A-4147-A177-3AD203B41FA5}">
                      <a16:colId xmlns:a16="http://schemas.microsoft.com/office/drawing/2014/main" val="3689396224"/>
                    </a:ext>
                  </a:extLst>
                </a:gridCol>
                <a:gridCol w="2131753">
                  <a:extLst>
                    <a:ext uri="{9D8B030D-6E8A-4147-A177-3AD203B41FA5}">
                      <a16:colId xmlns:a16="http://schemas.microsoft.com/office/drawing/2014/main" val="3251380162"/>
                    </a:ext>
                  </a:extLst>
                </a:gridCol>
                <a:gridCol w="2386944">
                  <a:extLst>
                    <a:ext uri="{9D8B030D-6E8A-4147-A177-3AD203B41FA5}">
                      <a16:colId xmlns:a16="http://schemas.microsoft.com/office/drawing/2014/main" val="2437682525"/>
                    </a:ext>
                  </a:extLst>
                </a:gridCol>
                <a:gridCol w="1763523">
                  <a:extLst>
                    <a:ext uri="{9D8B030D-6E8A-4147-A177-3AD203B41FA5}">
                      <a16:colId xmlns:a16="http://schemas.microsoft.com/office/drawing/2014/main" val="1591461458"/>
                    </a:ext>
                  </a:extLst>
                </a:gridCol>
                <a:gridCol w="1761309">
                  <a:extLst>
                    <a:ext uri="{9D8B030D-6E8A-4147-A177-3AD203B41FA5}">
                      <a16:colId xmlns:a16="http://schemas.microsoft.com/office/drawing/2014/main" val="2082142016"/>
                    </a:ext>
                  </a:extLst>
                </a:gridCol>
                <a:gridCol w="1765737">
                  <a:extLst>
                    <a:ext uri="{9D8B030D-6E8A-4147-A177-3AD203B41FA5}">
                      <a16:colId xmlns:a16="http://schemas.microsoft.com/office/drawing/2014/main" val="3468664431"/>
                    </a:ext>
                  </a:extLst>
                </a:gridCol>
              </a:tblGrid>
              <a:tr h="0">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Si.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Author &amp; 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Times New Roman" panose="02020603050405020304" pitchFamily="18" charset="0"/>
                          <a:cs typeface="Times New Roman" panose="02020603050405020304" pitchFamily="18" charset="0"/>
                        </a:rPr>
                        <a:t>Core Focus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Times New Roman" panose="02020603050405020304" pitchFamily="18" charset="0"/>
                          <a:cs typeface="Times New Roman" panose="02020603050405020304" pitchFamily="18" charset="0"/>
                        </a:rPr>
                        <a:t>Key Contributions</a:t>
                      </a:r>
                    </a:p>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Times New Roman" panose="02020603050405020304" pitchFamily="18" charset="0"/>
                          <a:cs typeface="Times New Roman" panose="02020603050405020304" pitchFamily="18" charset="0"/>
                        </a:rPr>
                        <a:t>Research Gap Identified</a:t>
                      </a:r>
                    </a:p>
                    <a:p>
                      <a:pPr algn="ct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Relevance to our Project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8725498"/>
                  </a:ext>
                </a:extLst>
              </a:tr>
              <a:tr h="408668">
                <a:tc>
                  <a:txBody>
                    <a:bodyPr/>
                    <a:lstStyle/>
                    <a:p>
                      <a:pPr algn="l"/>
                      <a:r>
                        <a:rPr lang="en-IN" sz="1600" dirty="0">
                          <a:latin typeface="Times New Roman" panose="02020603050405020304" pitchFamily="18" charset="0"/>
                          <a:cs typeface="Times New Roman" panose="02020603050405020304" pitchFamily="18" charset="0"/>
                        </a:rPr>
                        <a:t>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IN" sz="1600" dirty="0"/>
                        <a:t>Li et al. (2025)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IN" sz="1600" dirty="0"/>
                        <a:t>Expressive robot display faces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Showed that expressive OLED eyes improve user trust and engagement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Focused mainly on interaction, not delivery tasks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Supports use of expressive OLED eyes in our serving robot</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0153396"/>
                  </a:ext>
                </a:extLst>
              </a:tr>
              <a:tr h="505481">
                <a:tc>
                  <a:txBody>
                    <a:bodyPr/>
                    <a:lstStyle/>
                    <a:p>
                      <a:pPr algn="l"/>
                      <a:r>
                        <a:rPr lang="en-IN" sz="1600" dirty="0">
                          <a:latin typeface="Times New Roman" panose="02020603050405020304" pitchFamily="18" charset="0"/>
                          <a:cs typeface="Times New Roman" panose="02020603050405020304" pitchFamily="18" charset="0"/>
                        </a:rPr>
                        <a:t>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IN" sz="1600" dirty="0"/>
                        <a:t>ACM Digital Library (2024)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ESP32-based food serving robot with web dashboard</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Demonstrated dual-mode operation with dashboard-based monitoring</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600" dirty="0"/>
                        <a:t>Limited focus on smooth motion and stability</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dirty="0"/>
                        <a:t>Validates ESP32 and dashboard-based control in our </a:t>
                      </a:r>
                      <a:r>
                        <a:rPr lang="en-US" dirty="0" err="1"/>
                        <a:t>projec</a:t>
                      </a:r>
                      <a:endParaRPr 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0296632"/>
                  </a:ext>
                </a:extLst>
              </a:tr>
            </a:tbl>
          </a:graphicData>
        </a:graphic>
      </p:graphicFrame>
    </p:spTree>
    <p:extLst>
      <p:ext uri="{BB962C8B-B14F-4D97-AF65-F5344CB8AC3E}">
        <p14:creationId xmlns:p14="http://schemas.microsoft.com/office/powerpoint/2010/main" val="425833237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2" name="Title 1">
            <a:extLst>
              <a:ext uri="{FF2B5EF4-FFF2-40B4-BE49-F238E27FC236}">
                <a16:creationId xmlns:a16="http://schemas.microsoft.com/office/drawing/2014/main" id="{F41E8421-B750-447A-B716-811F05AD53C2}"/>
              </a:ext>
            </a:extLst>
          </p:cNvPr>
          <p:cNvSpPr>
            <a:spLocks noGrp="1" noChangeArrowheads="1"/>
          </p:cNvSpPr>
          <p:nvPr>
            <p:ph type="title"/>
          </p:nvPr>
        </p:nvSpPr>
        <p:spPr>
          <a:xfrm>
            <a:off x="646113" y="323850"/>
            <a:ext cx="9404350" cy="752475"/>
          </a:xfrm>
          <a:ln/>
        </p:spPr>
        <p:txBody>
          <a:bodyPr/>
          <a:lstStyle/>
          <a:p>
            <a:pPr latinLnBrk="0"/>
            <a:r>
              <a:rPr lang="en-US"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Problem Statement</a:t>
            </a:r>
          </a:p>
        </p:txBody>
      </p:sp>
      <p:sp>
        <p:nvSpPr>
          <p:cNvPr id="1048696" name="Slide Number Placeholder 9">
            <a:extLst>
              <a:ext uri="{FF2B5EF4-FFF2-40B4-BE49-F238E27FC236}">
                <a16:creationId xmlns:a16="http://schemas.microsoft.com/office/drawing/2014/main" id="{F70CEC86-DA7C-4AF2-B566-F85776C7D5ED}"/>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ABD8A336-07C9-4734-928F-28F2A1548A16}" type="slidenum">
              <a:rPr lang="en-US" altLang="en-US">
                <a:solidFill>
                  <a:srgbClr val="FFFFFF"/>
                </a:solidFill>
              </a:rPr>
              <a:pPr algn="ctr" eaLnBrk="1" hangingPunct="1"/>
              <a:t>8</a:t>
            </a:fld>
            <a:endParaRPr lang="en-US" altLang="en-US" dirty="0">
              <a:solidFill>
                <a:srgbClr val="FFFFFF"/>
              </a:solidFill>
            </a:endParaRPr>
          </a:p>
        </p:txBody>
      </p:sp>
      <p:pic>
        <p:nvPicPr>
          <p:cNvPr id="2097216" name="Picture 10">
            <a:extLst>
              <a:ext uri="{FF2B5EF4-FFF2-40B4-BE49-F238E27FC236}">
                <a16:creationId xmlns:a16="http://schemas.microsoft.com/office/drawing/2014/main" id="{CDC18541-0EFD-4404-B561-3F4BBFCFC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18" name="Picture 13">
            <a:extLst>
              <a:ext uri="{FF2B5EF4-FFF2-40B4-BE49-F238E27FC236}">
                <a16:creationId xmlns:a16="http://schemas.microsoft.com/office/drawing/2014/main" id="{2698C988-35C9-49EA-AAF3-01A98B7D3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0" name="Picture 14">
            <a:extLst>
              <a:ext uri="{FF2B5EF4-FFF2-40B4-BE49-F238E27FC236}">
                <a16:creationId xmlns:a16="http://schemas.microsoft.com/office/drawing/2014/main" id="{696245F3-CD92-43EA-87B5-B6C9640E4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2" name="Picture 12" descr="tuv-india-logo - Goa Sintered Products Pvt. Ltd">
            <a:extLst>
              <a:ext uri="{FF2B5EF4-FFF2-40B4-BE49-F238E27FC236}">
                <a16:creationId xmlns:a16="http://schemas.microsoft.com/office/drawing/2014/main" id="{B055B84C-8B4D-4B83-A449-83FE99B47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3631" y="3654425"/>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B38483A5-C276-441E-806E-D2629CE397DB}"/>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sp>
        <p:nvSpPr>
          <p:cNvPr id="3" name="TextBox 2">
            <a:extLst>
              <a:ext uri="{FF2B5EF4-FFF2-40B4-BE49-F238E27FC236}">
                <a16:creationId xmlns:a16="http://schemas.microsoft.com/office/drawing/2014/main" id="{087C11F7-CA30-9693-3401-C94F7054088A}"/>
              </a:ext>
            </a:extLst>
          </p:cNvPr>
          <p:cNvSpPr txBox="1"/>
          <p:nvPr/>
        </p:nvSpPr>
        <p:spPr>
          <a:xfrm flipV="1">
            <a:off x="1215280" y="3471187"/>
            <a:ext cx="8650811" cy="45719"/>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endParaRPr lang="en-IN" sz="30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6471343-D176-C228-8864-ADD46D8A1F40}"/>
              </a:ext>
            </a:extLst>
          </p:cNvPr>
          <p:cNvSpPr>
            <a:spLocks noChangeArrowheads="1"/>
          </p:cNvSpPr>
          <p:nvPr/>
        </p:nvSpPr>
        <p:spPr bwMode="auto">
          <a:xfrm>
            <a:off x="646113" y="1284337"/>
            <a:ext cx="10074760" cy="4465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eaLnBrk="0" hangingPunct="0">
              <a:lnSpc>
                <a:spcPct val="150000"/>
              </a:lnSpc>
              <a:buFont typeface="Wingdings" panose="05000000000000000000" pitchFamily="2" charset="2"/>
              <a:buChar char="Ø"/>
            </a:pPr>
            <a:r>
              <a:rPr lang="en-US" sz="2400" dirty="0"/>
              <a:t>Manual food delivery in restaurants leads to </a:t>
            </a:r>
            <a:r>
              <a:rPr lang="en-US" sz="2400" b="1" dirty="0"/>
              <a:t>staff fatigue and service delays</a:t>
            </a:r>
            <a:r>
              <a:rPr lang="en-US" sz="2400" dirty="0"/>
              <a:t>, especially during peak hours.</a:t>
            </a:r>
          </a:p>
          <a:p>
            <a:pPr marL="342900" lvl="0" indent="-342900" algn="just" eaLnBrk="0" hangingPunct="0">
              <a:lnSpc>
                <a:spcPct val="150000"/>
              </a:lnSpc>
              <a:buFont typeface="Wingdings" panose="05000000000000000000" pitchFamily="2" charset="2"/>
              <a:buChar char="Ø"/>
            </a:pPr>
            <a:r>
              <a:rPr lang="en-US" sz="2400" dirty="0"/>
              <a:t>Existing serving methods lack </a:t>
            </a:r>
            <a:r>
              <a:rPr lang="en-US" sz="2400" b="1" dirty="0"/>
              <a:t>consistency, hygiene, and efficiency</a:t>
            </a:r>
            <a:r>
              <a:rPr lang="en-US" sz="2400" dirty="0"/>
              <a:t> in crowded indoor environments.</a:t>
            </a:r>
          </a:p>
          <a:p>
            <a:pPr marL="342900" lvl="0" indent="-342900" algn="just" eaLnBrk="0" hangingPunct="0">
              <a:lnSpc>
                <a:spcPct val="150000"/>
              </a:lnSpc>
              <a:buFont typeface="Wingdings" panose="05000000000000000000" pitchFamily="2" charset="2"/>
              <a:buChar char="Ø"/>
            </a:pPr>
            <a:r>
              <a:rPr lang="en-US" sz="2400" dirty="0"/>
              <a:t>Available service robots are often </a:t>
            </a:r>
            <a:r>
              <a:rPr lang="en-US" sz="2400" b="1" dirty="0"/>
              <a:t>expensive, complex, or unsuitable</a:t>
            </a:r>
            <a:r>
              <a:rPr lang="en-US" sz="2400" dirty="0"/>
              <a:t> for small and medium restaurants.</a:t>
            </a:r>
          </a:p>
          <a:p>
            <a:pPr marL="342900" lvl="0" indent="-342900" algn="just" eaLnBrk="0" hangingPunct="0">
              <a:lnSpc>
                <a:spcPct val="150000"/>
              </a:lnSpc>
              <a:buFont typeface="Wingdings" panose="05000000000000000000" pitchFamily="2" charset="2"/>
              <a:buChar char="Ø"/>
            </a:pPr>
            <a:r>
              <a:rPr lang="en-US" sz="2400" dirty="0"/>
              <a:t>There is a need for a </a:t>
            </a:r>
            <a:r>
              <a:rPr lang="en-US" sz="2400" b="1" dirty="0"/>
              <a:t>compact, smooth-moving, and reliable autonomous serving robot</a:t>
            </a:r>
            <a:r>
              <a:rPr lang="en-US" sz="2400" dirty="0"/>
              <a:t> with basic customer interaction.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Slide Number Placeholder 5">
            <a:extLst>
              <a:ext uri="{FF2B5EF4-FFF2-40B4-BE49-F238E27FC236}">
                <a16:creationId xmlns:a16="http://schemas.microsoft.com/office/drawing/2014/main" id="{666B82F2-F2D5-42C2-B45C-5A43DA33E99B}"/>
              </a:ext>
            </a:extLst>
          </p:cNvPr>
          <p:cNvSpPr>
            <a:spLocks/>
          </p:cNvSpPr>
          <p:nvPr/>
        </p:nvSpPr>
        <p:spPr bwMode="auto">
          <a:xfrm>
            <a:off x="11376025" y="5648325"/>
            <a:ext cx="731838" cy="396875"/>
          </a:xfrm>
          <a:prstGeom prst="bracketPair">
            <a:avLst>
              <a:gd name="adj" fmla="val 17949"/>
            </a:avLst>
          </a:prstGeom>
          <a:solidFill>
            <a:srgbClr val="0070C0"/>
          </a:solidFill>
          <a:ln w="19050">
            <a:solidFill>
              <a:srgbClr val="FFFFFF"/>
            </a:solidFill>
            <a:round/>
            <a:headEnd/>
            <a:tailEnd/>
          </a:ln>
        </p:spPr>
        <p:txBody>
          <a:bodyPr lIns="0" tIns="0" rIns="0" bIns="0" anchor="ctr"/>
          <a:lstStyle>
            <a:lvl1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1pPr>
            <a:lvl2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2pPr>
            <a:lvl3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3pPr>
            <a:lvl4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4pPr>
            <a:lvl5pPr eaLnBrk="0" hangingPunct="0">
              <a:defRPr>
                <a:solidFill>
                  <a:srgbClr val="000000"/>
                </a:solidFill>
                <a:latin typeface="Calibri" panose="020F0502020204030204" pitchFamily="34" charset="0"/>
                <a:cs typeface="Arial" panose="020B0604020202020204" pitchFamily="34" charset="0"/>
                <a:sym typeface="Calibri" panose="020F0502020204030204" pitchFamily="34" charset="0"/>
              </a:defRPr>
            </a:lvl5pPr>
            <a:lvl6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6pPr>
            <a:lvl7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7pPr>
            <a:lvl8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8pPr>
            <a:lvl9pPr eaLnBrk="0" fontAlgn="base" hangingPunct="0">
              <a:spcBef>
                <a:spcPct val="0"/>
              </a:spcBef>
              <a:spcAft>
                <a:spcPct val="0"/>
              </a:spcAft>
              <a:defRPr>
                <a:solidFill>
                  <a:srgbClr val="000000"/>
                </a:solidFill>
                <a:latin typeface="Calibri" panose="020F0502020204030204" pitchFamily="34" charset="0"/>
                <a:cs typeface="Arial" panose="020B0604020202020204" pitchFamily="34" charset="0"/>
                <a:sym typeface="Calibri" panose="020F0502020204030204" pitchFamily="34" charset="0"/>
              </a:defRPr>
            </a:lvl9pPr>
          </a:lstStyle>
          <a:p>
            <a:pPr algn="ctr" eaLnBrk="1" hangingPunct="1"/>
            <a:fld id="{D2AB21F7-733F-436C-AACD-F149054B13F9}" type="slidenum">
              <a:rPr lang="en-US" altLang="en-US">
                <a:solidFill>
                  <a:srgbClr val="FFFFFF"/>
                </a:solidFill>
              </a:rPr>
              <a:pPr algn="ctr" eaLnBrk="1" hangingPunct="1"/>
              <a:t>9</a:t>
            </a:fld>
            <a:endParaRPr lang="en-US" altLang="en-US">
              <a:solidFill>
                <a:srgbClr val="FFFFFF"/>
              </a:solidFill>
            </a:endParaRPr>
          </a:p>
        </p:txBody>
      </p:sp>
      <p:sp>
        <p:nvSpPr>
          <p:cNvPr id="1048704" name="Title 1">
            <a:extLst>
              <a:ext uri="{FF2B5EF4-FFF2-40B4-BE49-F238E27FC236}">
                <a16:creationId xmlns:a16="http://schemas.microsoft.com/office/drawing/2014/main" id="{B5AC77E0-70F9-49F8-A244-D9B5565187C9}"/>
              </a:ext>
            </a:extLst>
          </p:cNvPr>
          <p:cNvSpPr>
            <a:spLocks noGrp="1" noChangeArrowheads="1"/>
          </p:cNvSpPr>
          <p:nvPr>
            <p:ph type="title"/>
          </p:nvPr>
        </p:nvSpPr>
        <p:spPr>
          <a:xfrm>
            <a:off x="636783" y="223926"/>
            <a:ext cx="9404350" cy="752475"/>
          </a:xfrm>
          <a:ln/>
        </p:spPr>
        <p:txBody>
          <a:bodyPr/>
          <a:lstStyle/>
          <a:p>
            <a:pPr latinLnBrk="0"/>
            <a:r>
              <a:rPr lang="en-IN" altLang="en-US" sz="4800" b="1" dirty="0">
                <a:solidFill>
                  <a:srgbClr val="0070C0"/>
                </a:solidFill>
                <a:latin typeface="Times New Roman" panose="02020603050405020304" pitchFamily="18" charset="0"/>
                <a:cs typeface="Times New Roman" panose="02020603050405020304" pitchFamily="18" charset="0"/>
                <a:sym typeface="Calibri" panose="020F0502020204030204" pitchFamily="34" charset="0"/>
              </a:rPr>
              <a:t>Objectives of the Work</a:t>
            </a:r>
            <a:endParaRPr lang="en-US" altLang="en-US" sz="5400" dirty="0">
              <a:latin typeface="Times New Roman" panose="02020603050405020304" pitchFamily="18" charset="0"/>
              <a:cs typeface="Times New Roman" panose="02020603050405020304" pitchFamily="18" charset="0"/>
            </a:endParaRPr>
          </a:p>
        </p:txBody>
      </p:sp>
      <p:pic>
        <p:nvPicPr>
          <p:cNvPr id="2097224" name="Picture 10">
            <a:extLst>
              <a:ext uri="{FF2B5EF4-FFF2-40B4-BE49-F238E27FC236}">
                <a16:creationId xmlns:a16="http://schemas.microsoft.com/office/drawing/2014/main" id="{10CE5D8B-BFCA-41B0-98C8-9AFDBCED5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388" y="160338"/>
            <a:ext cx="9636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6" name="Picture 13">
            <a:extLst>
              <a:ext uri="{FF2B5EF4-FFF2-40B4-BE49-F238E27FC236}">
                <a16:creationId xmlns:a16="http://schemas.microsoft.com/office/drawing/2014/main" id="{BE09B216-38BD-4120-A0EC-0D4733571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388" y="1408113"/>
            <a:ext cx="96361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28" name="Picture 14">
            <a:extLst>
              <a:ext uri="{FF2B5EF4-FFF2-40B4-BE49-F238E27FC236}">
                <a16:creationId xmlns:a16="http://schemas.microsoft.com/office/drawing/2014/main" id="{CD439062-158B-4E0F-B774-277ACC740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388" y="2535238"/>
            <a:ext cx="96361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7230" name="Picture 12" descr="tuv-india-logo - Goa Sintered Products Pvt. Ltd">
            <a:extLst>
              <a:ext uri="{FF2B5EF4-FFF2-40B4-BE49-F238E27FC236}">
                <a16:creationId xmlns:a16="http://schemas.microsoft.com/office/drawing/2014/main" id="{6CE4EC0F-3970-4A2E-9E6F-6C5C691D7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5375" y="3606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9">
            <a:extLst>
              <a:ext uri="{FF2B5EF4-FFF2-40B4-BE49-F238E27FC236}">
                <a16:creationId xmlns:a16="http://schemas.microsoft.com/office/drawing/2014/main" id="{65B22D2A-0963-410E-971A-EFD0548F26E2}"/>
              </a:ext>
            </a:extLst>
          </p:cNvPr>
          <p:cNvSpPr>
            <a:spLocks noChangeArrowheads="1"/>
          </p:cNvSpPr>
          <p:nvPr/>
        </p:nvSpPr>
        <p:spPr bwMode="auto">
          <a:xfrm>
            <a:off x="8012113" y="6457950"/>
            <a:ext cx="3243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dirty="0">
                <a:solidFill>
                  <a:srgbClr val="002060"/>
                </a:solidFill>
                <a:ea typeface="Batang" panose="02030600000101010101" pitchFamily="18" charset="-127"/>
                <a:cs typeface="Times New Roman" panose="02020603050405020304" pitchFamily="18" charset="0"/>
              </a:rPr>
              <a:t>Dept of RA , GMIT, Davangere</a:t>
            </a:r>
            <a:endParaRPr lang="en-IN" altLang="en-US" dirty="0">
              <a:ea typeface="Batang" panose="02030600000101010101" pitchFamily="18" charset="-127"/>
              <a:cs typeface="Times New Roman" panose="02020603050405020304" pitchFamily="18" charset="0"/>
            </a:endParaRPr>
          </a:p>
        </p:txBody>
      </p:sp>
      <p:sp>
        <p:nvSpPr>
          <p:cNvPr id="3" name="Rectangle 1">
            <a:extLst>
              <a:ext uri="{FF2B5EF4-FFF2-40B4-BE49-F238E27FC236}">
                <a16:creationId xmlns:a16="http://schemas.microsoft.com/office/drawing/2014/main" id="{97794DC6-6E9D-1710-C31C-17F604A1C4B6}"/>
              </a:ext>
            </a:extLst>
          </p:cNvPr>
          <p:cNvSpPr>
            <a:spLocks noChangeArrowheads="1"/>
          </p:cNvSpPr>
          <p:nvPr/>
        </p:nvSpPr>
        <p:spPr bwMode="auto">
          <a:xfrm>
            <a:off x="842055" y="1324661"/>
            <a:ext cx="9533585" cy="3911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lgn="just" eaLnBrk="0" hangingPunct="0">
              <a:lnSpc>
                <a:spcPct val="150000"/>
              </a:lnSpc>
              <a:buFont typeface="Wingdings" panose="05000000000000000000" pitchFamily="2" charset="2"/>
              <a:buChar char="Ø"/>
            </a:pPr>
            <a:r>
              <a:rPr lang="en-US" sz="2400" dirty="0"/>
              <a:t>To design a </a:t>
            </a:r>
            <a:r>
              <a:rPr lang="en-US" sz="2400" b="1" dirty="0"/>
              <a:t>compact humanoid robot</a:t>
            </a:r>
            <a:r>
              <a:rPr lang="en-US" sz="2400" dirty="0"/>
              <a:t> for autonomous food delivery in restaurants.</a:t>
            </a:r>
          </a:p>
          <a:p>
            <a:pPr marL="457200" lvl="0" indent="-457200" algn="just" eaLnBrk="0" hangingPunct="0">
              <a:lnSpc>
                <a:spcPct val="150000"/>
              </a:lnSpc>
              <a:buFont typeface="Wingdings" panose="05000000000000000000" pitchFamily="2" charset="2"/>
              <a:buChar char="Ø"/>
            </a:pPr>
            <a:r>
              <a:rPr lang="en-US" sz="2400" dirty="0"/>
              <a:t>To achieve </a:t>
            </a:r>
            <a:r>
              <a:rPr lang="en-US" sz="2400" b="1" dirty="0"/>
              <a:t>smooth and stable movement</a:t>
            </a:r>
            <a:r>
              <a:rPr lang="en-US" sz="2400" dirty="0"/>
              <a:t> using IMU-based balance control.</a:t>
            </a:r>
          </a:p>
          <a:p>
            <a:pPr marL="457200" lvl="0" indent="-457200" algn="just" eaLnBrk="0" hangingPunct="0">
              <a:lnSpc>
                <a:spcPct val="150000"/>
              </a:lnSpc>
              <a:buFont typeface="Wingdings" panose="05000000000000000000" pitchFamily="2" charset="2"/>
              <a:buChar char="Ø"/>
            </a:pPr>
            <a:r>
              <a:rPr lang="en-US" sz="2400" dirty="0"/>
              <a:t>To implement </a:t>
            </a:r>
            <a:r>
              <a:rPr lang="en-US" sz="2400" b="1" dirty="0"/>
              <a:t>dual operating modes</a:t>
            </a:r>
            <a:r>
              <a:rPr lang="en-US" sz="2400" dirty="0"/>
              <a:t> for food serving and customer interaction.</a:t>
            </a:r>
          </a:p>
          <a:p>
            <a:pPr marL="457200" lvl="0" indent="-457200" algn="just" eaLnBrk="0" hangingPunct="0">
              <a:lnSpc>
                <a:spcPct val="150000"/>
              </a:lnSpc>
              <a:buFont typeface="Wingdings" panose="05000000000000000000" pitchFamily="2" charset="2"/>
              <a:buChar char="Ø"/>
            </a:pPr>
            <a:r>
              <a:rPr lang="en-US" sz="2400" dirty="0"/>
              <a:t>To enable </a:t>
            </a:r>
            <a:r>
              <a:rPr lang="en-US" sz="2400" b="1" dirty="0"/>
              <a:t>monitoring and control</a:t>
            </a:r>
            <a:r>
              <a:rPr lang="en-US" sz="2400" dirty="0"/>
              <a:t> through a web-based dashboard.</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spd="med">
    <p:pull/>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434342"/>
      </a:dk2>
      <a:lt2>
        <a:srgbClr val="CDD7D9"/>
      </a:lt2>
      <a:accent1>
        <a:srgbClr val="797B7E"/>
      </a:accent1>
      <a:accent2>
        <a:srgbClr val="F96A1B"/>
      </a:accent2>
      <a:accent3>
        <a:srgbClr val="FFFFFF"/>
      </a:accent3>
      <a:accent4>
        <a:srgbClr val="000000"/>
      </a:accent4>
      <a:accent5>
        <a:srgbClr val="BEBFC0"/>
      </a:accent5>
      <a:accent6>
        <a:srgbClr val="E25F17"/>
      </a:accent6>
      <a:hlink>
        <a:srgbClr val="5F5F5F"/>
      </a:hlink>
      <a:folHlink>
        <a:srgbClr val="969696"/>
      </a:folHlink>
    </a:clrScheme>
    <a:fontScheme name="默认设计模板">
      <a:majorFont>
        <a:latin typeface="Calibri Light"/>
        <a:ea typeface=""/>
        <a:cs typeface="Calibri Light"/>
      </a:majorFont>
      <a:minorFont>
        <a:latin typeface="Calibri"/>
        <a:ea typeface=""/>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sym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sym typeface="Calibri" panose="020F0502020204030204" pitchFamily="34" charset="0"/>
          </a:defRPr>
        </a:defPPr>
      </a:lstStyle>
    </a:lnDef>
  </a:objectDefaults>
  <a:extraClrSchemeLst>
    <a:extraClrScheme>
      <a:clrScheme name="默认设计模板 1">
        <a:dk1>
          <a:srgbClr val="000000"/>
        </a:dk1>
        <a:lt1>
          <a:srgbClr val="FFFFFF"/>
        </a:lt1>
        <a:dk2>
          <a:srgbClr val="434342"/>
        </a:dk2>
        <a:lt2>
          <a:srgbClr val="CDD7D9"/>
        </a:lt2>
        <a:accent1>
          <a:srgbClr val="797B7E"/>
        </a:accent1>
        <a:accent2>
          <a:srgbClr val="F96A1B"/>
        </a:accent2>
        <a:accent3>
          <a:srgbClr val="FFFFFF"/>
        </a:accent3>
        <a:accent4>
          <a:srgbClr val="000000"/>
        </a:accent4>
        <a:accent5>
          <a:srgbClr val="BEBFC0"/>
        </a:accent5>
        <a:accent6>
          <a:srgbClr val="E25F17"/>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3955</TotalTime>
  <Words>1738</Words>
  <Application>Microsoft Office PowerPoint</Application>
  <DocSecurity>0</DocSecurity>
  <PresentationFormat>Widescreen</PresentationFormat>
  <Paragraphs>225</Paragraphs>
  <Slides>24</Slides>
  <Notes>0</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Batang</vt:lpstr>
      <vt:lpstr>Yu Gothic UI Semibold</vt:lpstr>
      <vt:lpstr>Arial</vt:lpstr>
      <vt:lpstr>Arial Unicode MS</vt:lpstr>
      <vt:lpstr>Calibri</vt:lpstr>
      <vt:lpstr>Calibri Light</vt:lpstr>
      <vt:lpstr>Cambria</vt:lpstr>
      <vt:lpstr>Times New Roman</vt:lpstr>
      <vt:lpstr>Trebuchet MS</vt:lpstr>
      <vt:lpstr>Wingdings</vt:lpstr>
      <vt:lpstr>默认设计模板</vt:lpstr>
      <vt:lpstr> Department of Robotics &amp; Automation</vt:lpstr>
      <vt:lpstr>Contents</vt:lpstr>
      <vt:lpstr>Contents   (continued) </vt:lpstr>
      <vt:lpstr>Abstract</vt:lpstr>
      <vt:lpstr>Introduction</vt:lpstr>
      <vt:lpstr>Literature Survey </vt:lpstr>
      <vt:lpstr>Literature Survey    (continued) </vt:lpstr>
      <vt:lpstr>Problem Statement</vt:lpstr>
      <vt:lpstr>Objectives of the Work</vt:lpstr>
      <vt:lpstr>Methodology</vt:lpstr>
      <vt:lpstr>Block Diagram </vt:lpstr>
      <vt:lpstr>Components Used</vt:lpstr>
      <vt:lpstr>Components Used (continued)</vt:lpstr>
      <vt:lpstr>Components Used (continued)</vt:lpstr>
      <vt:lpstr>Results &amp; Discussion</vt:lpstr>
      <vt:lpstr>PowerPoint Presentation</vt:lpstr>
      <vt:lpstr> </vt:lpstr>
      <vt:lpstr>Advantages</vt:lpstr>
      <vt:lpstr>Limitations </vt:lpstr>
      <vt:lpstr>Applications</vt:lpstr>
      <vt:lpstr>Future Work</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Samarth Vernekar</cp:lastModifiedBy>
  <cp:revision>91</cp:revision>
  <dcterms:created xsi:type="dcterms:W3CDTF">2020-02-01T01:32:53Z</dcterms:created>
  <dcterms:modified xsi:type="dcterms:W3CDTF">2026-01-09T05:34:46Z</dcterms:modified>
</cp:coreProperties>
</file>